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45" r:id="rId3"/>
  </p:sldMasterIdLst>
  <p:notesMasterIdLst>
    <p:notesMasterId r:id="rId7"/>
  </p:notesMasterIdLst>
  <p:sldIdLst>
    <p:sldId id="283" r:id="rId4"/>
    <p:sldId id="286" r:id="rId5"/>
    <p:sldId id="258" r:id="rId6"/>
    <p:sldId id="321" r:id="rId8"/>
    <p:sldId id="257" r:id="rId9"/>
    <p:sldId id="292" r:id="rId10"/>
    <p:sldId id="289" r:id="rId11"/>
    <p:sldId id="291" r:id="rId12"/>
    <p:sldId id="285" r:id="rId13"/>
    <p:sldId id="324" r:id="rId14"/>
    <p:sldId id="326" r:id="rId15"/>
    <p:sldId id="298" r:id="rId16"/>
    <p:sldId id="300" r:id="rId17"/>
    <p:sldId id="304" r:id="rId18"/>
    <p:sldId id="331" r:id="rId19"/>
    <p:sldId id="333" r:id="rId20"/>
    <p:sldId id="272" r:id="rId21"/>
    <p:sldId id="282" r:id="rId22"/>
    <p:sldId id="322" r:id="rId23"/>
  </p:sldIdLst>
  <p:sldSz cx="9144000" cy="5143500" type="screen16x9"/>
  <p:notesSz cx="6858000" cy="9144000"/>
  <p:embeddedFontLst>
    <p:embeddedFont>
      <p:font typeface="Montserrat" panose="00000500000000000000"/>
      <p:bold r:id="rId27"/>
      <p:boldItalic r:id="rId28"/>
    </p:embeddedFont>
    <p:embeddedFont>
      <p:font typeface="Verdana" panose="020B0604030504040204"/>
      <p:regular r:id="rId29"/>
      <p:bold r:id="rId30"/>
      <p:italic r:id="rId31"/>
      <p:boldItalic r:id="rId32"/>
    </p:embeddedFont>
    <p:embeddedFont>
      <p:font typeface="Verdana" panose="020B0604030504040204" pitchFamily="34" charset="0"/>
      <p:regular r:id="rId33"/>
      <p:bold r:id="rId34"/>
      <p:italic r:id="rId35"/>
      <p:boldItalic r:id="rId36"/>
    </p:embeddedFont>
    <p:embeddedFont>
      <p:font typeface="Calibri" panose="020F0502020204030204"/>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Section 1" id="{2E5AB7C4-C45E-499A-B57D-8778B1C8565B}">
          <p14:sldIdLst>
            <p14:sldId id="283"/>
            <p14:sldId id="321"/>
            <p14:sldId id="257"/>
            <p14:sldId id="292"/>
            <p14:sldId id="289"/>
            <p14:sldId id="291"/>
            <p14:sldId id="285"/>
            <p14:sldId id="324"/>
            <p14:sldId id="326"/>
            <p14:sldId id="298"/>
            <p14:sldId id="300"/>
            <p14:sldId id="333"/>
            <p14:sldId id="272"/>
            <p14:sldId id="282"/>
            <p14:sldId id="322"/>
            <p14:sldId id="331"/>
            <p14:sldId id="304"/>
            <p14:sldId id="258"/>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293" autoAdjust="0"/>
  </p:normalViewPr>
  <p:slideViewPr>
    <p:cSldViewPr snapToGrid="0">
      <p:cViewPr>
        <p:scale>
          <a:sx n="75" d="100"/>
          <a:sy n="75" d="100"/>
        </p:scale>
        <p:origin x="-1164" y="-390"/>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fld>
            <a:endParaRPr spc="-5"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panose="020B0604020202020204"/>
              <a:buNone/>
              <a:defRPr sz="5200" b="0" i="0" u="none" strike="noStrike">
                <a:solidFill>
                  <a:srgbClr val="CC0000"/>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panose="020B0604020202020204"/>
              <a:buNone/>
              <a:defRPr sz="28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x" matchingName="Title and content">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ColTx" matchingName="Title and two contents">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fld>
            <a:endParaRPr spc="-5"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panose="020B0604020202020204"/>
              <a:buNone/>
              <a:defRPr sz="12000"/>
            </a:lvl1pPr>
            <a:lvl2pPr lvl="1" algn="ctr">
              <a:lnSpc>
                <a:spcPct val="100000"/>
              </a:lnSpc>
              <a:spcBef>
                <a:spcPts val="0"/>
              </a:spcBef>
              <a:spcAft>
                <a:spcPts val="0"/>
              </a:spcAft>
              <a:buClr>
                <a:srgbClr val="CC0000"/>
              </a:buClr>
              <a:buSzPts val="12000"/>
              <a:buFont typeface="Arial" panose="020B0604020202020204"/>
              <a:buNone/>
              <a:defRPr sz="12000"/>
            </a:lvl2pPr>
            <a:lvl3pPr lvl="2" algn="ctr">
              <a:lnSpc>
                <a:spcPct val="100000"/>
              </a:lnSpc>
              <a:spcBef>
                <a:spcPts val="0"/>
              </a:spcBef>
              <a:spcAft>
                <a:spcPts val="0"/>
              </a:spcAft>
              <a:buClr>
                <a:srgbClr val="CC0000"/>
              </a:buClr>
              <a:buSzPts val="12000"/>
              <a:buFont typeface="Arial" panose="020B0604020202020204"/>
              <a:buNone/>
              <a:defRPr sz="12000"/>
            </a:lvl3pPr>
            <a:lvl4pPr lvl="3" algn="ctr">
              <a:lnSpc>
                <a:spcPct val="100000"/>
              </a:lnSpc>
              <a:spcBef>
                <a:spcPts val="0"/>
              </a:spcBef>
              <a:spcAft>
                <a:spcPts val="0"/>
              </a:spcAft>
              <a:buClr>
                <a:srgbClr val="CC0000"/>
              </a:buClr>
              <a:buSzPts val="12000"/>
              <a:buFont typeface="Arial" panose="020B0604020202020204"/>
              <a:buNone/>
              <a:defRPr sz="12000"/>
            </a:lvl4pPr>
            <a:lvl5pPr lvl="4" algn="ctr">
              <a:lnSpc>
                <a:spcPct val="100000"/>
              </a:lnSpc>
              <a:spcBef>
                <a:spcPts val="0"/>
              </a:spcBef>
              <a:spcAft>
                <a:spcPts val="0"/>
              </a:spcAft>
              <a:buClr>
                <a:srgbClr val="CC0000"/>
              </a:buClr>
              <a:buSzPts val="12000"/>
              <a:buFont typeface="Arial" panose="020B0604020202020204"/>
              <a:buNone/>
              <a:defRPr sz="12000"/>
            </a:lvl5pPr>
            <a:lvl6pPr lvl="5" algn="ctr">
              <a:lnSpc>
                <a:spcPct val="100000"/>
              </a:lnSpc>
              <a:spcBef>
                <a:spcPts val="0"/>
              </a:spcBef>
              <a:spcAft>
                <a:spcPts val="0"/>
              </a:spcAft>
              <a:buClr>
                <a:srgbClr val="CC0000"/>
              </a:buClr>
              <a:buSzPts val="12000"/>
              <a:buFont typeface="Arial" panose="020B0604020202020204"/>
              <a:buNone/>
              <a:defRPr sz="12000"/>
            </a:lvl6pPr>
            <a:lvl7pPr lvl="6" algn="ctr">
              <a:lnSpc>
                <a:spcPct val="100000"/>
              </a:lnSpc>
              <a:spcBef>
                <a:spcPts val="0"/>
              </a:spcBef>
              <a:spcAft>
                <a:spcPts val="0"/>
              </a:spcAft>
              <a:buClr>
                <a:srgbClr val="CC0000"/>
              </a:buClr>
              <a:buSzPts val="12000"/>
              <a:buFont typeface="Arial" panose="020B0604020202020204"/>
              <a:buNone/>
              <a:defRPr sz="12000"/>
            </a:lvl7pPr>
            <a:lvl8pPr lvl="7" algn="ctr">
              <a:lnSpc>
                <a:spcPct val="100000"/>
              </a:lnSpc>
              <a:spcBef>
                <a:spcPts val="0"/>
              </a:spcBef>
              <a:spcAft>
                <a:spcPts val="0"/>
              </a:spcAft>
              <a:buClr>
                <a:srgbClr val="CC0000"/>
              </a:buClr>
              <a:buSzPts val="12000"/>
              <a:buFont typeface="Arial" panose="020B0604020202020204"/>
              <a:buNone/>
              <a:defRPr sz="12000"/>
            </a:lvl8pPr>
            <a:lvl9pPr lvl="8" algn="ctr">
              <a:lnSpc>
                <a:spcPct val="100000"/>
              </a:lnSpc>
              <a:spcBef>
                <a:spcPts val="0"/>
              </a:spcBef>
              <a:spcAft>
                <a:spcPts val="0"/>
              </a:spcAft>
              <a:buClr>
                <a:srgbClr val="CC0000"/>
              </a:buClr>
              <a:buSzPts val="12000"/>
              <a:buFont typeface="Arial" panose="020B0604020202020204"/>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8" Type="http://schemas.openxmlformats.org/officeDocument/2006/relationships/theme" Target="../theme/theme1.xml"/><Relationship Id="rId197" Type="http://schemas.openxmlformats.org/officeDocument/2006/relationships/image" Target="../media/image1.png"/><Relationship Id="rId196" Type="http://schemas.openxmlformats.org/officeDocument/2006/relationships/slideLayout" Target="../slideLayouts/slideLayout196.xml"/><Relationship Id="rId195" Type="http://schemas.openxmlformats.org/officeDocument/2006/relationships/slideLayout" Target="../slideLayouts/slideLayout195.xml"/><Relationship Id="rId194" Type="http://schemas.openxmlformats.org/officeDocument/2006/relationships/slideLayout" Target="../slideLayouts/slideLayout194.xml"/><Relationship Id="rId193" Type="http://schemas.openxmlformats.org/officeDocument/2006/relationships/slideLayout" Target="../slideLayouts/slideLayout193.xml"/><Relationship Id="rId192" Type="http://schemas.openxmlformats.org/officeDocument/2006/relationships/slideLayout" Target="../slideLayouts/slideLayout192.xml"/><Relationship Id="rId191" Type="http://schemas.openxmlformats.org/officeDocument/2006/relationships/slideLayout" Target="../slideLayouts/slideLayout191.xml"/><Relationship Id="rId190" Type="http://schemas.openxmlformats.org/officeDocument/2006/relationships/slideLayout" Target="../slideLayouts/slideLayout190.xml"/><Relationship Id="rId19" Type="http://schemas.openxmlformats.org/officeDocument/2006/relationships/slideLayout" Target="../slideLayouts/slideLayout19.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187" Type="http://schemas.openxmlformats.org/officeDocument/2006/relationships/slideLayout" Target="../slideLayouts/slideLayout18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184" Type="http://schemas.openxmlformats.org/officeDocument/2006/relationships/slideLayout" Target="../slideLayouts/slideLayout184.xml"/><Relationship Id="rId183" Type="http://schemas.openxmlformats.org/officeDocument/2006/relationships/slideLayout" Target="../slideLayouts/slideLayout183.xml"/><Relationship Id="rId182" Type="http://schemas.openxmlformats.org/officeDocument/2006/relationships/slideLayout" Target="../slideLayouts/slideLayout182.xml"/><Relationship Id="rId181" Type="http://schemas.openxmlformats.org/officeDocument/2006/relationships/slideLayout" Target="../slideLayouts/slideLayout181.xml"/><Relationship Id="rId180" Type="http://schemas.openxmlformats.org/officeDocument/2006/relationships/slideLayout" Target="../slideLayouts/slideLayout180.xml"/><Relationship Id="rId18" Type="http://schemas.openxmlformats.org/officeDocument/2006/relationships/slideLayout" Target="../slideLayouts/slideLayout18.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177" Type="http://schemas.openxmlformats.org/officeDocument/2006/relationships/slideLayout" Target="../slideLayouts/slideLayout177.xml"/><Relationship Id="rId176" Type="http://schemas.openxmlformats.org/officeDocument/2006/relationships/slideLayout" Target="../slideLayouts/slideLayout176.xml"/><Relationship Id="rId175" Type="http://schemas.openxmlformats.org/officeDocument/2006/relationships/slideLayout" Target="../slideLayouts/slideLayout175.xml"/><Relationship Id="rId174" Type="http://schemas.openxmlformats.org/officeDocument/2006/relationships/slideLayout" Target="../slideLayouts/slideLayout174.xml"/><Relationship Id="rId173" Type="http://schemas.openxmlformats.org/officeDocument/2006/relationships/slideLayout" Target="../slideLayouts/slideLayout173.xml"/><Relationship Id="rId172" Type="http://schemas.openxmlformats.org/officeDocument/2006/relationships/slideLayout" Target="../slideLayouts/slideLayout172.xml"/><Relationship Id="rId171" Type="http://schemas.openxmlformats.org/officeDocument/2006/relationships/slideLayout" Target="../slideLayouts/slideLayout171.xml"/><Relationship Id="rId170" Type="http://schemas.openxmlformats.org/officeDocument/2006/relationships/slideLayout" Target="../slideLayouts/slideLayout170.xml"/><Relationship Id="rId17" Type="http://schemas.openxmlformats.org/officeDocument/2006/relationships/slideLayout" Target="../slideLayouts/slideLayout17.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167" Type="http://schemas.openxmlformats.org/officeDocument/2006/relationships/slideLayout" Target="../slideLayouts/slideLayout167.xml"/><Relationship Id="rId166" Type="http://schemas.openxmlformats.org/officeDocument/2006/relationships/slideLayout" Target="../slideLayouts/slideLayout166.xml"/><Relationship Id="rId165" Type="http://schemas.openxmlformats.org/officeDocument/2006/relationships/slideLayout" Target="../slideLayouts/slideLayout165.xml"/><Relationship Id="rId164" Type="http://schemas.openxmlformats.org/officeDocument/2006/relationships/slideLayout" Target="../slideLayouts/slideLayout164.xml"/><Relationship Id="rId163" Type="http://schemas.openxmlformats.org/officeDocument/2006/relationships/slideLayout" Target="../slideLayouts/slideLayout163.xml"/><Relationship Id="rId162" Type="http://schemas.openxmlformats.org/officeDocument/2006/relationships/slideLayout" Target="../slideLayouts/slideLayout162.xml"/><Relationship Id="rId161" Type="http://schemas.openxmlformats.org/officeDocument/2006/relationships/slideLayout" Target="../slideLayouts/slideLayout161.xml"/><Relationship Id="rId160" Type="http://schemas.openxmlformats.org/officeDocument/2006/relationships/slideLayout" Target="../slideLayouts/slideLayout160.xml"/><Relationship Id="rId16" Type="http://schemas.openxmlformats.org/officeDocument/2006/relationships/slideLayout" Target="../slideLayouts/slideLayout16.xml"/><Relationship Id="rId159" Type="http://schemas.openxmlformats.org/officeDocument/2006/relationships/slideLayout" Target="../slideLayouts/slideLayout159.xml"/><Relationship Id="rId158" Type="http://schemas.openxmlformats.org/officeDocument/2006/relationships/slideLayout" Target="../slideLayouts/slideLayout158.xml"/><Relationship Id="rId157" Type="http://schemas.openxmlformats.org/officeDocument/2006/relationships/slideLayout" Target="../slideLayouts/slideLayout157.xml"/><Relationship Id="rId156" Type="http://schemas.openxmlformats.org/officeDocument/2006/relationships/slideLayout" Target="../slideLayouts/slideLayout156.xml"/><Relationship Id="rId155" Type="http://schemas.openxmlformats.org/officeDocument/2006/relationships/slideLayout" Target="../slideLayouts/slideLayout155.xml"/><Relationship Id="rId154" Type="http://schemas.openxmlformats.org/officeDocument/2006/relationships/slideLayout" Target="../slideLayouts/slideLayout154.xml"/><Relationship Id="rId153" Type="http://schemas.openxmlformats.org/officeDocument/2006/relationships/slideLayout" Target="../slideLayouts/slideLayout153.xml"/><Relationship Id="rId152" Type="http://schemas.openxmlformats.org/officeDocument/2006/relationships/slideLayout" Target="../slideLayouts/slideLayout152.xml"/><Relationship Id="rId151" Type="http://schemas.openxmlformats.org/officeDocument/2006/relationships/slideLayout" Target="../slideLayouts/slideLayout151.xml"/><Relationship Id="rId150" Type="http://schemas.openxmlformats.org/officeDocument/2006/relationships/slideLayout" Target="../slideLayouts/slideLayout150.xml"/><Relationship Id="rId15" Type="http://schemas.openxmlformats.org/officeDocument/2006/relationships/slideLayout" Target="../slideLayouts/slideLayout15.xml"/><Relationship Id="rId149" Type="http://schemas.openxmlformats.org/officeDocument/2006/relationships/slideLayout" Target="../slideLayouts/slideLayout149.xml"/><Relationship Id="rId148" Type="http://schemas.openxmlformats.org/officeDocument/2006/relationships/slideLayout" Target="../slideLayouts/slideLayout148.xml"/><Relationship Id="rId147" Type="http://schemas.openxmlformats.org/officeDocument/2006/relationships/slideLayout" Target="../slideLayouts/slideLayout147.xml"/><Relationship Id="rId146" Type="http://schemas.openxmlformats.org/officeDocument/2006/relationships/slideLayout" Target="../slideLayouts/slideLayout146.xml"/><Relationship Id="rId145" Type="http://schemas.openxmlformats.org/officeDocument/2006/relationships/slideLayout" Target="../slideLayouts/slideLayout145.xml"/><Relationship Id="rId144" Type="http://schemas.openxmlformats.org/officeDocument/2006/relationships/slideLayout" Target="../slideLayouts/slideLayout144.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14" Type="http://schemas.openxmlformats.org/officeDocument/2006/relationships/slideLayout" Target="../slideLayouts/slideLayout14.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 Type="http://schemas.openxmlformats.org/officeDocument/2006/relationships/slideLayout" Target="../slideLayouts/slideLayout1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125" Type="http://schemas.openxmlformats.org/officeDocument/2006/relationships/slideLayout" Target="../slideLayouts/slideLayout125.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121" Type="http://schemas.openxmlformats.org/officeDocument/2006/relationships/slideLayout" Target="../slideLayouts/slideLayout121.xml"/><Relationship Id="rId120" Type="http://schemas.openxmlformats.org/officeDocument/2006/relationships/slideLayout" Target="../slideLayouts/slideLayout120.xml"/><Relationship Id="rId12" Type="http://schemas.openxmlformats.org/officeDocument/2006/relationships/slideLayout" Target="../slideLayouts/slideLayout12.xml"/><Relationship Id="rId119" Type="http://schemas.openxmlformats.org/officeDocument/2006/relationships/slideLayout" Target="../slideLayouts/slideLayout119.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panose="020B0604020202020204"/>
              <a:buChar char="●"/>
              <a:defRPr sz="18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pic>
        <p:nvPicPr>
          <p:cNvPr id="9" name="Google Shape;9;p28"/>
          <p:cNvPicPr preferRelativeResize="0"/>
          <p:nvPr/>
        </p:nvPicPr>
        <p:blipFill rotWithShape="1">
          <a:blip r:embed="rId197"/>
          <a:srcRect/>
          <a:stretch>
            <a:fill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pic>
        <p:nvPicPr>
          <p:cNvPr id="731" name="Google Shape;731;p30"/>
          <p:cNvPicPr preferRelativeResize="0"/>
          <p:nvPr/>
        </p:nvPicPr>
        <p:blipFill rotWithShape="1">
          <a:blip r:embed="rId12"/>
          <a:srcRect/>
          <a:stretch>
            <a:fill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96.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7.xml"/><Relationship Id="rId2" Type="http://schemas.openxmlformats.org/officeDocument/2006/relationships/image" Target="../media/image20.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6.xml"/><Relationship Id="rId2" Type="http://schemas.openxmlformats.org/officeDocument/2006/relationships/image" Target="../media/image21.jpe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6.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1.wdp"/><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9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9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07.xml"/><Relationship Id="rId4" Type="http://schemas.openxmlformats.org/officeDocument/2006/relationships/image" Target="../media/image8.png"/><Relationship Id="rId3" Type="http://schemas.openxmlformats.org/officeDocument/2006/relationships/image" Target="../media/image7.png"/><Relationship Id="rId2" Type="http://schemas.microsoft.com/office/2007/relationships/hdphoto" Target="../media/image11.wdp"/><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97.xml"/><Relationship Id="rId4" Type="http://schemas.openxmlformats.org/officeDocument/2006/relationships/image" Target="../media/image8.png"/><Relationship Id="rId3" Type="http://schemas.openxmlformats.org/officeDocument/2006/relationships/image" Target="../media/image14.png"/><Relationship Id="rId2" Type="http://schemas.microsoft.com/office/2007/relationships/hdphoto" Target="../media/image13.wdp"/><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7.xml"/><Relationship Id="rId2" Type="http://schemas.openxmlformats.org/officeDocument/2006/relationships/image" Target="../media/image8.pn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0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7.xml"/><Relationship Id="rId2" Type="http://schemas.openxmlformats.org/officeDocument/2006/relationships/image" Target="../media/image16.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07.xml"/><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4572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panose="00000500000000000000"/>
              <a:buNone/>
            </a:pPr>
            <a:r>
              <a:rPr lang="en-US" sz="6000" b="1" dirty="0">
                <a:solidFill>
                  <a:schemeClr val="accent6">
                    <a:lumMod val="50000"/>
                  </a:schemeClr>
                </a:solidFill>
                <a:latin typeface="Montserrat" panose="00000500000000000000"/>
                <a:ea typeface="Montserrat" panose="00000500000000000000"/>
                <a:cs typeface="Montserrat" panose="00000500000000000000"/>
                <a:sym typeface="Montserrat" panose="00000500000000000000"/>
              </a:rPr>
              <a:t>Capstone </a:t>
            </a:r>
            <a:r>
              <a:rPr lang="en-US" sz="6000" b="1" dirty="0" smtClean="0">
                <a:solidFill>
                  <a:schemeClr val="accent6">
                    <a:lumMod val="50000"/>
                  </a:schemeClr>
                </a:solidFill>
                <a:latin typeface="Montserrat" panose="00000500000000000000"/>
                <a:ea typeface="Montserrat" panose="00000500000000000000"/>
                <a:cs typeface="Montserrat" panose="00000500000000000000"/>
                <a:sym typeface="Montserrat" panose="00000500000000000000"/>
              </a:rPr>
              <a:t>Project-1</a:t>
            </a:r>
            <a:endParaRPr lang="en-US" sz="6000" b="1" dirty="0">
              <a:solidFill>
                <a:schemeClr val="accent6">
                  <a:lumMod val="50000"/>
                </a:schemeClr>
              </a:solidFill>
              <a:latin typeface="Montserrat" panose="00000500000000000000"/>
              <a:ea typeface="Montserrat" panose="00000500000000000000"/>
              <a:cs typeface="Montserrat" panose="00000500000000000000"/>
              <a:sym typeface="Montserrat" panose="00000500000000000000"/>
            </a:endParaRPr>
          </a:p>
          <a:p>
            <a:pPr algn="just"/>
            <a:r>
              <a:rPr lang="en-US" sz="4000" b="1" i="0" dirty="0">
                <a:effectLst/>
                <a:latin typeface="+mn-lt"/>
              </a:rPr>
              <a:t>Play Store App Review Analysis</a:t>
            </a:r>
            <a:endParaRPr lang="en-US" sz="4000" b="1" i="0" dirty="0">
              <a:effectLst/>
              <a:latin typeface="+mn-lt"/>
            </a:endParaRPr>
          </a:p>
        </p:txBody>
      </p:sp>
      <p:sp>
        <p:nvSpPr>
          <p:cNvPr id="7" name="object 7"/>
          <p:cNvSpPr txBox="1"/>
          <p:nvPr/>
        </p:nvSpPr>
        <p:spPr>
          <a:xfrm>
            <a:off x="2759345" y="3217949"/>
            <a:ext cx="3625310" cy="1890261"/>
          </a:xfrm>
          <a:prstGeom prst="rect">
            <a:avLst/>
          </a:prstGeom>
        </p:spPr>
        <p:txBody>
          <a:bodyPr vert="horz" wrap="square" lIns="0" tIns="12700" rIns="0" bIns="0" rtlCol="0">
            <a:spAutoFit/>
          </a:bodyPr>
          <a:lstStyle/>
          <a:p>
            <a:pPr algn="ctr">
              <a:lnSpc>
                <a:spcPct val="100000"/>
              </a:lnSpc>
              <a:spcBef>
                <a:spcPts val="100"/>
              </a:spcBef>
            </a:pPr>
            <a:r>
              <a:rPr lang="en-US" sz="1800" b="1" spc="-60" dirty="0" smtClean="0">
                <a:solidFill>
                  <a:srgbClr val="124F5B"/>
                </a:solidFill>
                <a:latin typeface="Verdana" panose="020B0604030504040204"/>
                <a:cs typeface="Verdana" panose="020B0604030504040204"/>
              </a:rPr>
              <a:t>By</a:t>
            </a:r>
            <a:endParaRPr lang="en-US" sz="1800" dirty="0">
              <a:latin typeface="Verdana" panose="020B0604030504040204"/>
              <a:cs typeface="Verdana" panose="020B0604030504040204"/>
            </a:endParaRPr>
          </a:p>
          <a:p>
            <a:pPr algn="ctr">
              <a:lnSpc>
                <a:spcPct val="100000"/>
              </a:lnSpc>
            </a:pPr>
            <a:r>
              <a:rPr lang="en-US" sz="1800" b="1" spc="-114" dirty="0" smtClean="0">
                <a:solidFill>
                  <a:schemeClr val="accent2"/>
                </a:solidFill>
                <a:latin typeface="Verdana" panose="020B0604030504040204"/>
                <a:cs typeface="Verdana" panose="020B0604030504040204"/>
              </a:rPr>
              <a:t>Vinayaka R </a:t>
            </a:r>
            <a:r>
              <a:rPr lang="en-US" sz="1800" b="1" spc="-114" dirty="0" err="1" smtClean="0">
                <a:solidFill>
                  <a:schemeClr val="accent2"/>
                </a:solidFill>
                <a:latin typeface="Verdana" panose="020B0604030504040204"/>
                <a:cs typeface="Verdana" panose="020B0604030504040204"/>
              </a:rPr>
              <a:t>Kulkarni</a:t>
            </a:r>
            <a:endParaRPr lang="en-US" sz="1800" b="1" spc="-114" dirty="0">
              <a:solidFill>
                <a:schemeClr val="accent2"/>
              </a:solidFill>
              <a:latin typeface="Verdana" panose="020B0604030504040204"/>
              <a:cs typeface="Verdana" panose="020B0604030504040204"/>
            </a:endParaRPr>
          </a:p>
          <a:p>
            <a:pPr algn="ctr">
              <a:lnSpc>
                <a:spcPct val="100000"/>
              </a:lnSpc>
            </a:pPr>
            <a:r>
              <a:rPr lang="en-US" sz="1800" b="1" spc="-114" dirty="0" err="1" smtClean="0">
                <a:solidFill>
                  <a:schemeClr val="accent2"/>
                </a:solidFill>
                <a:latin typeface="Verdana" panose="020B0604030504040204"/>
                <a:cs typeface="Verdana" panose="020B0604030504040204"/>
              </a:rPr>
              <a:t>Prajwal</a:t>
            </a:r>
            <a:r>
              <a:rPr lang="en-US" sz="1800" b="1" spc="-114" dirty="0" smtClean="0">
                <a:solidFill>
                  <a:schemeClr val="accent2"/>
                </a:solidFill>
                <a:latin typeface="Verdana" panose="020B0604030504040204"/>
                <a:cs typeface="Verdana" panose="020B0604030504040204"/>
              </a:rPr>
              <a:t> Singh</a:t>
            </a:r>
            <a:endParaRPr lang="en-US" sz="1800" b="1" spc="-114" dirty="0" smtClean="0">
              <a:solidFill>
                <a:schemeClr val="accent2"/>
              </a:solidFill>
              <a:latin typeface="Verdana" panose="020B0604030504040204"/>
              <a:cs typeface="Verdana" panose="020B0604030504040204"/>
            </a:endParaRPr>
          </a:p>
          <a:p>
            <a:pPr algn="ctr">
              <a:lnSpc>
                <a:spcPct val="100000"/>
              </a:lnSpc>
            </a:pPr>
            <a:r>
              <a:rPr lang="en-US" sz="1800" b="1" spc="-114" dirty="0" err="1" smtClean="0">
                <a:solidFill>
                  <a:schemeClr val="accent2"/>
                </a:solidFill>
                <a:latin typeface="Verdana" panose="020B0604030504040204"/>
                <a:cs typeface="Verdana" panose="020B0604030504040204"/>
              </a:rPr>
              <a:t>Jyanathi</a:t>
            </a:r>
            <a:r>
              <a:rPr lang="en-US" sz="1800" b="1" spc="-114" dirty="0" smtClean="0">
                <a:solidFill>
                  <a:schemeClr val="accent2"/>
                </a:solidFill>
                <a:latin typeface="Verdana" panose="020B0604030504040204"/>
                <a:cs typeface="Verdana" panose="020B0604030504040204"/>
              </a:rPr>
              <a:t> </a:t>
            </a:r>
            <a:r>
              <a:rPr lang="en-US" sz="1800" b="1" spc="-114" dirty="0" err="1" smtClean="0">
                <a:solidFill>
                  <a:schemeClr val="accent2"/>
                </a:solidFill>
                <a:latin typeface="Verdana" panose="020B0604030504040204"/>
                <a:cs typeface="Verdana" panose="020B0604030504040204"/>
              </a:rPr>
              <a:t>Challagunda</a:t>
            </a:r>
            <a:endParaRPr lang="en-US" sz="1800" b="1" spc="-114" dirty="0" smtClean="0">
              <a:solidFill>
                <a:schemeClr val="accent2"/>
              </a:solidFill>
              <a:latin typeface="Verdana" panose="020B0604030504040204"/>
              <a:cs typeface="Verdana" panose="020B0604030504040204"/>
            </a:endParaRPr>
          </a:p>
          <a:p>
            <a:pPr algn="ctr">
              <a:lnSpc>
                <a:spcPct val="100000"/>
              </a:lnSpc>
            </a:pPr>
            <a:r>
              <a:rPr lang="en-US" sz="1800" b="1" spc="-114" dirty="0" smtClean="0">
                <a:solidFill>
                  <a:schemeClr val="accent2"/>
                </a:solidFill>
                <a:latin typeface="Verdana" panose="020B0604030504040204"/>
                <a:cs typeface="Verdana" panose="020B0604030504040204"/>
              </a:rPr>
              <a:t>Samarth </a:t>
            </a:r>
            <a:r>
              <a:rPr lang="en-US" sz="1800" b="1" spc="-114" dirty="0" err="1" smtClean="0">
                <a:solidFill>
                  <a:schemeClr val="accent2"/>
                </a:solidFill>
                <a:latin typeface="Verdana" panose="020B0604030504040204"/>
                <a:cs typeface="Verdana" panose="020B0604030504040204"/>
              </a:rPr>
              <a:t>Kushwaha</a:t>
            </a:r>
            <a:endParaRPr lang="en-US" sz="1800" b="1" spc="-114" dirty="0" smtClean="0">
              <a:solidFill>
                <a:schemeClr val="accent2"/>
              </a:solidFill>
              <a:latin typeface="Verdana" panose="020B0604030504040204"/>
              <a:cs typeface="Verdana" panose="020B0604030504040204"/>
            </a:endParaRPr>
          </a:p>
          <a:p>
            <a:pPr algn="ctr">
              <a:lnSpc>
                <a:spcPct val="100000"/>
              </a:lnSpc>
            </a:pPr>
            <a:endParaRPr lang="en-US" sz="1800" dirty="0">
              <a:solidFill>
                <a:schemeClr val="accent2"/>
              </a:solidFill>
              <a:latin typeface="Verdana" panose="020B0604030504040204"/>
              <a:cs typeface="Verdana" panose="020B0604030504040204"/>
            </a:endParaRPr>
          </a:p>
          <a:p>
            <a:pPr algn="ctr">
              <a:lnSpc>
                <a:spcPct val="100000"/>
              </a:lnSpc>
              <a:spcBef>
                <a:spcPts val="20"/>
              </a:spcBef>
            </a:pPr>
            <a:r>
              <a:rPr lang="en-US" sz="1400" b="1" spc="-60" dirty="0">
                <a:solidFill>
                  <a:srgbClr val="124F5B"/>
                </a:solidFill>
                <a:latin typeface="Verdana" panose="020B0604030504040204"/>
                <a:cs typeface="Verdana" panose="020B0604030504040204"/>
              </a:rPr>
              <a:t>Data </a:t>
            </a:r>
            <a:r>
              <a:rPr lang="en-US" sz="1400" b="1" spc="-55" dirty="0">
                <a:solidFill>
                  <a:srgbClr val="124F5B"/>
                </a:solidFill>
                <a:latin typeface="Verdana" panose="020B0604030504040204"/>
                <a:cs typeface="Verdana" panose="020B0604030504040204"/>
              </a:rPr>
              <a:t>Science </a:t>
            </a:r>
            <a:r>
              <a:rPr lang="en-US" sz="1400" b="1" spc="-100" dirty="0">
                <a:solidFill>
                  <a:srgbClr val="124F5B"/>
                </a:solidFill>
                <a:latin typeface="Verdana" panose="020B0604030504040204"/>
                <a:cs typeface="Verdana" panose="020B0604030504040204"/>
              </a:rPr>
              <a:t>Trainee,</a:t>
            </a:r>
            <a:r>
              <a:rPr lang="en-US" sz="1400" b="1" spc="-210" dirty="0">
                <a:solidFill>
                  <a:srgbClr val="124F5B"/>
                </a:solidFill>
                <a:latin typeface="Verdana" panose="020B0604030504040204"/>
                <a:cs typeface="Verdana" panose="020B0604030504040204"/>
              </a:rPr>
              <a:t> </a:t>
            </a:r>
            <a:r>
              <a:rPr lang="en-US" sz="1400" b="1" spc="-60" dirty="0" err="1">
                <a:solidFill>
                  <a:srgbClr val="124F5B"/>
                </a:solidFill>
                <a:latin typeface="Verdana" panose="020B0604030504040204"/>
                <a:cs typeface="Verdana" panose="020B0604030504040204"/>
              </a:rPr>
              <a:t>AlmaBetter</a:t>
            </a:r>
            <a:endParaRPr lang="en-US" sz="1400" dirty="0">
              <a:latin typeface="Verdana" panose="020B0604030504040204"/>
              <a:cs typeface="Verdana" panose="020B0604030504040204"/>
            </a:endParaRPr>
          </a:p>
        </p:txBody>
      </p:sp>
      <p:sp>
        <p:nvSpPr>
          <p:cNvPr id="4" name="AutoShape 2" descr="Google's improvements to Google Play: A preliminary review – The Platform  Law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Google's improvements to Google Play: A preliminary review – The Platform  Law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30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6165" y="357189"/>
            <a:ext cx="2311670" cy="104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292" y="288515"/>
            <a:ext cx="7766064" cy="572770"/>
          </a:xfrm>
        </p:spPr>
        <p:txBody>
          <a:bodyPr/>
          <a:lstStyle/>
          <a:p>
            <a:pPr lvl="0"/>
            <a:r>
              <a:rPr lang="en-US" altLang="en-US" sz="2400" b="1" dirty="0" smtClean="0">
                <a:solidFill>
                  <a:schemeClr val="accent5"/>
                </a:solidFill>
              </a:rPr>
              <a:t>Distribution of App size</a:t>
            </a:r>
            <a:br>
              <a:rPr lang="en-US" altLang="en-US" dirty="0" smtClean="0">
                <a:solidFill>
                  <a:schemeClr val="accent5"/>
                </a:solidFill>
              </a:rPr>
            </a:br>
            <a:endParaRPr lang="en-IN" dirty="0">
              <a:solidFill>
                <a:schemeClr val="accent5">
                  <a:lumMod val="75000"/>
                </a:schemeClr>
              </a:solidFill>
            </a:endParaRPr>
          </a:p>
        </p:txBody>
      </p:sp>
      <p:sp>
        <p:nvSpPr>
          <p:cNvPr id="3" name="Text Placeholder 2"/>
          <p:cNvSpPr>
            <a:spLocks noGrp="1"/>
          </p:cNvSpPr>
          <p:nvPr>
            <p:ph type="body" idx="1"/>
          </p:nvPr>
        </p:nvSpPr>
        <p:spPr>
          <a:xfrm>
            <a:off x="300015" y="861285"/>
            <a:ext cx="8520430" cy="4294915"/>
          </a:xfrm>
        </p:spPr>
        <p:txBody>
          <a:bodyPr/>
          <a:lstStyle/>
          <a:p>
            <a:pPr marL="514350" indent="-285750">
              <a:buFont typeface="Courier New" panose="02070309020205020404" pitchFamily="49" charset="0"/>
              <a:buChar char="o"/>
            </a:pPr>
            <a:r>
              <a:rPr lang="en-US" sz="1400" dirty="0">
                <a:solidFill>
                  <a:schemeClr val="accent2"/>
                </a:solidFill>
                <a:latin typeface="Times New Roman" panose="02020603050405020304" charset="0"/>
                <a:cs typeface="Times New Roman" panose="02020603050405020304" charset="0"/>
              </a:rPr>
              <a:t>The below curve represents the variation of the size of apps available on Google Play </a:t>
            </a:r>
            <a:r>
              <a:rPr lang="en-US" sz="1400" dirty="0" smtClean="0">
                <a:solidFill>
                  <a:schemeClr val="accent2"/>
                </a:solidFill>
                <a:latin typeface="Times New Roman" panose="02020603050405020304" charset="0"/>
                <a:cs typeface="Times New Roman" panose="02020603050405020304" charset="0"/>
              </a:rPr>
              <a:t>store.</a:t>
            </a:r>
            <a:endParaRPr lang="en-US" sz="1400" dirty="0" smtClean="0">
              <a:solidFill>
                <a:schemeClr val="accent2"/>
              </a:solidFill>
              <a:latin typeface="Times New Roman" panose="02020603050405020304" charset="0"/>
              <a:ea typeface="Verdana" panose="020B0604030504040204" pitchFamily="34" charset="0"/>
              <a:cs typeface="Times New Roman" panose="02020603050405020304" charset="0"/>
            </a:endParaRPr>
          </a:p>
          <a:p>
            <a:pPr marL="514350" indent="-285750">
              <a:buFont typeface="Courier New" panose="02070309020205020404" pitchFamily="49" charset="0"/>
              <a:buChar char="o"/>
            </a:pPr>
            <a:endParaRPr lang="en-US" sz="1400" dirty="0">
              <a:solidFill>
                <a:schemeClr val="accent2"/>
              </a:solidFill>
              <a:latin typeface="Times New Roman" panose="02020603050405020304" charset="0"/>
              <a:ea typeface="Verdana" panose="020B0604030504040204" pitchFamily="34" charset="0"/>
              <a:cs typeface="Times New Roman" panose="02020603050405020304" charset="0"/>
            </a:endParaRPr>
          </a:p>
          <a:p>
            <a:pPr marL="514350" indent="-285750">
              <a:buFont typeface="Courier New" panose="02070309020205020404" pitchFamily="49" charset="0"/>
              <a:buChar char="o"/>
            </a:pPr>
            <a:r>
              <a:rPr lang="en-US" sz="1400" dirty="0" smtClean="0">
                <a:solidFill>
                  <a:schemeClr val="accent2"/>
                </a:solidFill>
                <a:latin typeface="Times New Roman" panose="02020603050405020304" charset="0"/>
                <a:ea typeface="Verdana" panose="020B0604030504040204" pitchFamily="34" charset="0"/>
                <a:cs typeface="Times New Roman" panose="02020603050405020304" charset="0"/>
              </a:rPr>
              <a:t>It </a:t>
            </a:r>
            <a:r>
              <a:rPr lang="en-US" sz="1400" dirty="0">
                <a:solidFill>
                  <a:schemeClr val="accent2"/>
                </a:solidFill>
                <a:latin typeface="Times New Roman" panose="02020603050405020304" charset="0"/>
                <a:ea typeface="Verdana" panose="020B0604030504040204" pitchFamily="34" charset="0"/>
                <a:cs typeface="Times New Roman" panose="02020603050405020304" charset="0"/>
              </a:rPr>
              <a:t>is clear from the visualizations that the data in the Size column is skewed towards the right</a:t>
            </a:r>
            <a:r>
              <a:rPr lang="en-US" sz="1400" dirty="0" smtClean="0">
                <a:solidFill>
                  <a:schemeClr val="accent2"/>
                </a:solidFill>
                <a:latin typeface="Times New Roman" panose="02020603050405020304" charset="0"/>
                <a:ea typeface="Verdana" panose="020B0604030504040204" pitchFamily="34" charset="0"/>
                <a:cs typeface="Times New Roman" panose="02020603050405020304" charset="0"/>
              </a:rPr>
              <a:t>.</a:t>
            </a:r>
            <a:endParaRPr lang="en-US" sz="1400" dirty="0" smtClean="0">
              <a:solidFill>
                <a:schemeClr val="accent2"/>
              </a:solidFill>
              <a:latin typeface="Times New Roman" panose="02020603050405020304" charset="0"/>
              <a:ea typeface="Verdana" panose="020B0604030504040204" pitchFamily="34" charset="0"/>
              <a:cs typeface="Times New Roman" panose="02020603050405020304" charset="0"/>
            </a:endParaRPr>
          </a:p>
          <a:p>
            <a:pPr marL="514350" indent="-285750">
              <a:buFont typeface="Courier New" panose="02070309020205020404" pitchFamily="49" charset="0"/>
              <a:buChar char="o"/>
            </a:pPr>
            <a:endParaRPr lang="en-US" sz="1400" dirty="0">
              <a:solidFill>
                <a:schemeClr val="accent2"/>
              </a:solidFill>
              <a:latin typeface="Times New Roman" panose="02020603050405020304" charset="0"/>
              <a:ea typeface="Verdana" panose="020B0604030504040204" pitchFamily="34" charset="0"/>
              <a:cs typeface="Times New Roman" panose="02020603050405020304" charset="0"/>
            </a:endParaRPr>
          </a:p>
          <a:p>
            <a:pPr marL="514350" indent="-285750">
              <a:buFont typeface="Courier New" panose="02070309020205020404" pitchFamily="49" charset="0"/>
              <a:buChar char="o"/>
            </a:pPr>
            <a:r>
              <a:rPr lang="en-US" sz="1400" dirty="0" smtClean="0">
                <a:solidFill>
                  <a:schemeClr val="accent2"/>
                </a:solidFill>
                <a:latin typeface="Times New Roman" panose="02020603050405020304" charset="0"/>
                <a:ea typeface="Verdana" panose="020B0604030504040204" pitchFamily="34" charset="0"/>
                <a:cs typeface="Times New Roman" panose="02020603050405020304" charset="0"/>
              </a:rPr>
              <a:t>Also</a:t>
            </a:r>
            <a:r>
              <a:rPr lang="en-US" sz="1400" dirty="0">
                <a:solidFill>
                  <a:schemeClr val="accent2"/>
                </a:solidFill>
                <a:latin typeface="Times New Roman" panose="02020603050405020304" charset="0"/>
                <a:ea typeface="Verdana" panose="020B0604030504040204" pitchFamily="34" charset="0"/>
                <a:cs typeface="Times New Roman" panose="02020603050405020304" charset="0"/>
              </a:rPr>
              <a:t>, we see that a vast majority of the entries in this column are of the value Varies with device, replacing this with any central tendency value (mean or median) may give incorrect visualizations and results. Hence these values are left as it is.</a:t>
            </a:r>
            <a:endParaRPr lang="en-US" sz="1400" dirty="0">
              <a:solidFill>
                <a:schemeClr val="accent2"/>
              </a:solidFill>
              <a:latin typeface="Verdana" panose="020B0604030504040204" pitchFamily="34" charset="0"/>
              <a:ea typeface="Verdana" panose="020B0604030504040204" pitchFamily="34" charset="0"/>
            </a:endParaRPr>
          </a:p>
          <a:p>
            <a:pPr marL="228600" indent="0"/>
            <a:endParaRPr lang="en-IN" sz="1400" dirty="0"/>
          </a:p>
        </p:txBody>
      </p:sp>
      <p:sp>
        <p:nvSpPr>
          <p:cNvPr id="4" name="object 13"/>
          <p:cNvSpPr/>
          <p:nvPr/>
        </p:nvSpPr>
        <p:spPr>
          <a:xfrm>
            <a:off x="353355" y="228012"/>
            <a:ext cx="513258" cy="506273"/>
          </a:xfrm>
          <a:prstGeom prst="rect">
            <a:avLst/>
          </a:prstGeom>
          <a:blipFill>
            <a:blip r:embed="rId1" cstate="print"/>
            <a:stretch>
              <a:fillRect/>
            </a:stretch>
          </a:blipFill>
        </p:spPr>
        <p:txBody>
          <a:bodyPr wrap="square" lIns="0" tIns="0" rIns="0" bIns="0" rtlCol="0"/>
          <a:lstStyl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492" y="2541495"/>
            <a:ext cx="3723345" cy="232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292" y="288515"/>
            <a:ext cx="7766064" cy="572770"/>
          </a:xfrm>
        </p:spPr>
        <p:txBody>
          <a:bodyPr/>
          <a:lstStyle/>
          <a:p>
            <a:pPr lvl="0"/>
            <a:r>
              <a:rPr lang="en-US" altLang="en-US" sz="2400" b="1" dirty="0" smtClean="0">
                <a:solidFill>
                  <a:schemeClr val="accent5"/>
                </a:solidFill>
              </a:rPr>
              <a:t>Distribution on Ratings</a:t>
            </a:r>
            <a:br>
              <a:rPr lang="en-US" altLang="en-US" dirty="0" smtClean="0">
                <a:solidFill>
                  <a:schemeClr val="accent5"/>
                </a:solidFill>
              </a:rPr>
            </a:br>
            <a:endParaRPr lang="en-IN" dirty="0">
              <a:solidFill>
                <a:schemeClr val="accent5">
                  <a:lumMod val="75000"/>
                </a:schemeClr>
              </a:solidFill>
            </a:endParaRPr>
          </a:p>
        </p:txBody>
      </p:sp>
      <p:sp>
        <p:nvSpPr>
          <p:cNvPr id="3" name="Text Placeholder 2"/>
          <p:cNvSpPr>
            <a:spLocks noGrp="1"/>
          </p:cNvSpPr>
          <p:nvPr>
            <p:ph type="body" idx="1"/>
          </p:nvPr>
        </p:nvSpPr>
        <p:spPr>
          <a:xfrm>
            <a:off x="353355" y="734285"/>
            <a:ext cx="8520430" cy="4294915"/>
          </a:xfrm>
        </p:spPr>
        <p:txBody>
          <a:bodyPr/>
          <a:lstStyle/>
          <a:p>
            <a:pPr marL="514350" indent="-285750" algn="just">
              <a:buFont typeface="Wingdings" panose="05000000000000000000" pitchFamily="2" charset="2"/>
              <a:buChar char="§"/>
            </a:pPr>
            <a:r>
              <a:rPr lang="en-US" sz="1400" dirty="0" smtClean="0">
                <a:solidFill>
                  <a:schemeClr val="accent2"/>
                </a:solidFill>
                <a:latin typeface="Verdana" panose="020B0604030504040204" pitchFamily="34" charset="0"/>
                <a:ea typeface="Verdana" panose="020B0604030504040204" pitchFamily="34" charset="0"/>
              </a:rPr>
              <a:t>The </a:t>
            </a:r>
            <a:r>
              <a:rPr lang="en-US" sz="1400" dirty="0">
                <a:solidFill>
                  <a:schemeClr val="accent2"/>
                </a:solidFill>
                <a:latin typeface="Verdana" panose="020B0604030504040204" pitchFamily="34" charset="0"/>
                <a:ea typeface="Verdana" panose="020B0604030504040204" pitchFamily="34" charset="0"/>
              </a:rPr>
              <a:t>mean of the average ratings (excluding the </a:t>
            </a:r>
            <a:r>
              <a:rPr lang="en-US" sz="1400" dirty="0" err="1">
                <a:solidFill>
                  <a:schemeClr val="accent2"/>
                </a:solidFill>
                <a:latin typeface="Verdana" panose="020B0604030504040204" pitchFamily="34" charset="0"/>
                <a:ea typeface="Verdana" panose="020B0604030504040204" pitchFamily="34" charset="0"/>
              </a:rPr>
              <a:t>NaN</a:t>
            </a:r>
            <a:r>
              <a:rPr lang="en-US" sz="1400" dirty="0">
                <a:solidFill>
                  <a:schemeClr val="accent2"/>
                </a:solidFill>
                <a:latin typeface="Verdana" panose="020B0604030504040204" pitchFamily="34" charset="0"/>
                <a:ea typeface="Verdana" panose="020B0604030504040204" pitchFamily="34" charset="0"/>
              </a:rPr>
              <a:t> values) comes to be 4.2.</a:t>
            </a:r>
            <a:endParaRPr lang="en-US" sz="1400" dirty="0">
              <a:solidFill>
                <a:schemeClr val="accent2"/>
              </a:solidFill>
              <a:latin typeface="Verdana" panose="020B0604030504040204" pitchFamily="34" charset="0"/>
              <a:ea typeface="Verdana" panose="020B0604030504040204" pitchFamily="34" charset="0"/>
            </a:endParaRPr>
          </a:p>
          <a:p>
            <a:pPr marL="514350" indent="-285750" algn="just">
              <a:buFont typeface="Wingdings" panose="05000000000000000000" pitchFamily="2" charset="2"/>
              <a:buChar char="§"/>
            </a:pPr>
            <a:r>
              <a:rPr lang="en-US" sz="1400" dirty="0" smtClean="0">
                <a:solidFill>
                  <a:schemeClr val="accent2"/>
                </a:solidFill>
                <a:latin typeface="Verdana" panose="020B0604030504040204" pitchFamily="34" charset="0"/>
                <a:ea typeface="Verdana" panose="020B0604030504040204" pitchFamily="34" charset="0"/>
              </a:rPr>
              <a:t>• The </a:t>
            </a:r>
            <a:r>
              <a:rPr lang="en-US" sz="1400" dirty="0">
                <a:solidFill>
                  <a:schemeClr val="accent2"/>
                </a:solidFill>
                <a:latin typeface="Verdana" panose="020B0604030504040204" pitchFamily="34" charset="0"/>
                <a:ea typeface="Verdana" panose="020B0604030504040204" pitchFamily="34" charset="0"/>
              </a:rPr>
              <a:t>median of the entries (excluding the </a:t>
            </a:r>
            <a:r>
              <a:rPr lang="en-US" sz="1400" dirty="0" err="1">
                <a:solidFill>
                  <a:schemeClr val="accent2"/>
                </a:solidFill>
                <a:latin typeface="Verdana" panose="020B0604030504040204" pitchFamily="34" charset="0"/>
                <a:ea typeface="Verdana" panose="020B0604030504040204" pitchFamily="34" charset="0"/>
              </a:rPr>
              <a:t>NaN</a:t>
            </a:r>
            <a:r>
              <a:rPr lang="en-US" sz="1400" dirty="0">
                <a:solidFill>
                  <a:schemeClr val="accent2"/>
                </a:solidFill>
                <a:latin typeface="Verdana" panose="020B0604030504040204" pitchFamily="34" charset="0"/>
                <a:ea typeface="Verdana" panose="020B0604030504040204" pitchFamily="34" charset="0"/>
              </a:rPr>
              <a:t> values) in the 'Rating' column comes to be</a:t>
            </a:r>
            <a:r>
              <a:rPr lang="en-US" sz="1400" dirty="0" smtClean="0">
                <a:solidFill>
                  <a:schemeClr val="accent2"/>
                </a:solidFill>
                <a:latin typeface="Verdana" panose="020B0604030504040204" pitchFamily="34" charset="0"/>
                <a:ea typeface="Verdana" panose="020B0604030504040204" pitchFamily="34" charset="0"/>
              </a:rPr>
              <a:t> 4.3</a:t>
            </a:r>
            <a:r>
              <a:rPr lang="en-US" sz="1400" dirty="0">
                <a:solidFill>
                  <a:schemeClr val="accent2"/>
                </a:solidFill>
                <a:latin typeface="Verdana" panose="020B0604030504040204" pitchFamily="34" charset="0"/>
                <a:ea typeface="Verdana" panose="020B0604030504040204" pitchFamily="34" charset="0"/>
              </a:rPr>
              <a:t>. From this we can say that 50% of the apps have an average rating of above 4.3, and the rest below 4.3.</a:t>
            </a:r>
            <a:endParaRPr lang="en-US" sz="1400" dirty="0">
              <a:solidFill>
                <a:schemeClr val="accent2"/>
              </a:solidFill>
              <a:latin typeface="Verdana" panose="020B0604030504040204" pitchFamily="34" charset="0"/>
              <a:ea typeface="Verdana" panose="020B0604030504040204" pitchFamily="34" charset="0"/>
            </a:endParaRPr>
          </a:p>
          <a:p>
            <a:pPr marL="514350" indent="-285750" algn="just">
              <a:buFont typeface="Wingdings" panose="05000000000000000000" pitchFamily="2" charset="2"/>
              <a:buChar char="§"/>
            </a:pPr>
            <a:r>
              <a:rPr lang="en-US" sz="1400" dirty="0" smtClean="0">
                <a:solidFill>
                  <a:schemeClr val="accent2"/>
                </a:solidFill>
                <a:latin typeface="Verdana" panose="020B0604030504040204" pitchFamily="34" charset="0"/>
                <a:ea typeface="Verdana" panose="020B0604030504040204" pitchFamily="34" charset="0"/>
              </a:rPr>
              <a:t>• From </a:t>
            </a:r>
            <a:r>
              <a:rPr lang="en-US" sz="1400" dirty="0">
                <a:solidFill>
                  <a:schemeClr val="accent2"/>
                </a:solidFill>
                <a:latin typeface="Verdana" panose="020B0604030504040204" pitchFamily="34" charset="0"/>
                <a:ea typeface="Verdana" panose="020B0604030504040204" pitchFamily="34" charset="0"/>
              </a:rPr>
              <a:t>the </a:t>
            </a:r>
            <a:r>
              <a:rPr lang="en-US" sz="1400" dirty="0" err="1">
                <a:solidFill>
                  <a:schemeClr val="accent2"/>
                </a:solidFill>
                <a:latin typeface="Verdana" panose="020B0604030504040204" pitchFamily="34" charset="0"/>
                <a:ea typeface="Verdana" panose="020B0604030504040204" pitchFamily="34" charset="0"/>
              </a:rPr>
              <a:t>distplot</a:t>
            </a:r>
            <a:r>
              <a:rPr lang="en-US" sz="1400" dirty="0">
                <a:solidFill>
                  <a:schemeClr val="accent2"/>
                </a:solidFill>
                <a:latin typeface="Verdana" panose="020B0604030504040204" pitchFamily="34" charset="0"/>
                <a:ea typeface="Verdana" panose="020B0604030504040204" pitchFamily="34" charset="0"/>
              </a:rPr>
              <a:t> visualizations, it is clear that the ratings are left skewed.</a:t>
            </a:r>
            <a:endParaRPr lang="en-US" sz="1400" dirty="0">
              <a:solidFill>
                <a:schemeClr val="accent2"/>
              </a:solidFill>
              <a:latin typeface="Verdana" panose="020B0604030504040204" pitchFamily="34" charset="0"/>
              <a:ea typeface="Verdana" panose="020B0604030504040204" pitchFamily="34" charset="0"/>
            </a:endParaRPr>
          </a:p>
          <a:p>
            <a:pPr marL="514350" indent="-285750" algn="just">
              <a:buFont typeface="Wingdings" panose="05000000000000000000" pitchFamily="2" charset="2"/>
              <a:buChar char="§"/>
            </a:pPr>
            <a:r>
              <a:rPr lang="en-US" sz="1400" dirty="0" smtClean="0">
                <a:solidFill>
                  <a:schemeClr val="accent2"/>
                </a:solidFill>
                <a:latin typeface="Verdana" panose="020B0604030504040204" pitchFamily="34" charset="0"/>
                <a:ea typeface="Verdana" panose="020B0604030504040204" pitchFamily="34" charset="0"/>
              </a:rPr>
              <a:t>• We </a:t>
            </a:r>
            <a:r>
              <a:rPr lang="en-US" sz="1400" dirty="0">
                <a:solidFill>
                  <a:schemeClr val="accent2"/>
                </a:solidFill>
                <a:latin typeface="Verdana" panose="020B0604030504040204" pitchFamily="34" charset="0"/>
                <a:ea typeface="Verdana" panose="020B0604030504040204" pitchFamily="34" charset="0"/>
              </a:rPr>
              <a:t>know that if the variable is skewed, the mean is biased by the values at the far end of the distribution. Therefore, the median is a better representation of the majority of the values in the variable. </a:t>
            </a:r>
            <a:endParaRPr lang="en-IN" sz="1400" dirty="0">
              <a:solidFill>
                <a:schemeClr val="accent2"/>
              </a:solidFill>
              <a:latin typeface="Verdana" panose="020B0604030504040204" pitchFamily="34" charset="0"/>
              <a:ea typeface="Verdana" panose="020B0604030504040204" pitchFamily="34" charset="0"/>
            </a:endParaRPr>
          </a:p>
        </p:txBody>
      </p:sp>
      <p:sp>
        <p:nvSpPr>
          <p:cNvPr id="4" name="object 13"/>
          <p:cNvSpPr/>
          <p:nvPr/>
        </p:nvSpPr>
        <p:spPr>
          <a:xfrm>
            <a:off x="353355" y="228012"/>
            <a:ext cx="513258" cy="506273"/>
          </a:xfrm>
          <a:prstGeom prst="rect">
            <a:avLst/>
          </a:prstGeom>
          <a:blipFill>
            <a:blip r:embed="rId1" cstate="print"/>
            <a:stretch>
              <a:fillRect/>
            </a:stretch>
          </a:blipFill>
        </p:spPr>
        <p:txBody>
          <a:bodyPr wrap="square" lIns="0" tIns="0" rIns="0" bIns="0" rtlCol="0"/>
          <a:lstStyle/>
          <a:p/>
        </p:txBody>
      </p:sp>
      <p:pic>
        <p:nvPicPr>
          <p:cNvPr id="6" name="Picture 5" descr="Chart, histogram&#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1646237" y="2844800"/>
            <a:ext cx="5795963" cy="217471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chemeClr val="accent5"/>
                </a:solidFill>
                <a:effectLst/>
                <a:latin typeface="+mn-lt"/>
              </a:rPr>
              <a:t>Percentage of Paid apps v/s Free apps</a:t>
            </a:r>
            <a:endParaRPr kumimoji="0" lang="en-US" altLang="en-US" sz="2400" i="0" u="none" strike="noStrike" cap="none" normalizeH="0" baseline="0" dirty="0">
              <a:ln>
                <a:noFill/>
              </a:ln>
              <a:solidFill>
                <a:schemeClr val="accent5"/>
              </a:solidFill>
              <a:effectLst/>
              <a:latin typeface="+mn-lt"/>
            </a:endParaRPr>
          </a:p>
        </p:txBody>
      </p:sp>
      <p:sp>
        <p:nvSpPr>
          <p:cNvPr id="10" name="TextBox 9"/>
          <p:cNvSpPr txBox="1"/>
          <p:nvPr/>
        </p:nvSpPr>
        <p:spPr>
          <a:xfrm>
            <a:off x="280977" y="1230649"/>
            <a:ext cx="3087576" cy="1323439"/>
          </a:xfrm>
          <a:prstGeom prst="rect">
            <a:avLst/>
          </a:prstGeom>
          <a:noFill/>
        </p:spPr>
        <p:txBody>
          <a:bodyPr wrap="square">
            <a:spAutoFit/>
          </a:bodyPr>
          <a:lstStyle/>
          <a:p>
            <a:pPr marL="91440" marR="84455" algn="just">
              <a:lnSpc>
                <a:spcPct val="100000"/>
              </a:lnSpc>
            </a:pPr>
            <a:r>
              <a:rPr lang="en-US" sz="1600" spc="-5" dirty="0" smtClean="0">
                <a:solidFill>
                  <a:schemeClr val="accent2"/>
                </a:solidFill>
                <a:latin typeface="Arial MT"/>
                <a:cs typeface="Arial MT"/>
              </a:rPr>
              <a:t>We can  Observed from this Pie-chart is </a:t>
            </a:r>
            <a:r>
              <a:rPr lang="en-US" sz="1600" dirty="0">
                <a:solidFill>
                  <a:schemeClr val="accent2"/>
                </a:solidFill>
                <a:latin typeface="Arial MT"/>
                <a:cs typeface="Arial MT"/>
              </a:rPr>
              <a:t>that </a:t>
            </a:r>
            <a:r>
              <a:rPr lang="en-US" sz="1600" b="1" dirty="0">
                <a:solidFill>
                  <a:schemeClr val="bg2">
                    <a:lumMod val="50000"/>
                  </a:schemeClr>
                </a:solidFill>
                <a:latin typeface="Arial" panose="020B0604020202020204"/>
                <a:cs typeface="Arial" panose="020B0604020202020204"/>
              </a:rPr>
              <a:t>92.20% of </a:t>
            </a:r>
            <a:r>
              <a:rPr lang="en-US" sz="1600" b="1" spc="-10" dirty="0">
                <a:solidFill>
                  <a:schemeClr val="bg2">
                    <a:lumMod val="50000"/>
                  </a:schemeClr>
                </a:solidFill>
                <a:latin typeface="Arial" panose="020B0604020202020204"/>
                <a:cs typeface="Arial" panose="020B0604020202020204"/>
              </a:rPr>
              <a:t>Apps </a:t>
            </a:r>
            <a:r>
              <a:rPr lang="en-US" sz="1600" b="1" spc="-5" dirty="0">
                <a:solidFill>
                  <a:schemeClr val="bg2">
                    <a:lumMod val="50000"/>
                  </a:schemeClr>
                </a:solidFill>
                <a:latin typeface="Arial" panose="020B0604020202020204"/>
                <a:cs typeface="Arial" panose="020B0604020202020204"/>
              </a:rPr>
              <a:t>are </a:t>
            </a:r>
            <a:r>
              <a:rPr lang="en-US" sz="1600" b="1" dirty="0">
                <a:solidFill>
                  <a:schemeClr val="bg2">
                    <a:lumMod val="50000"/>
                  </a:schemeClr>
                </a:solidFill>
                <a:latin typeface="Arial" panose="020B0604020202020204"/>
                <a:cs typeface="Arial" panose="020B0604020202020204"/>
              </a:rPr>
              <a:t> </a:t>
            </a:r>
            <a:r>
              <a:rPr lang="en-US" sz="1600" b="1" spc="-5" dirty="0">
                <a:solidFill>
                  <a:schemeClr val="bg2">
                    <a:lumMod val="50000"/>
                  </a:schemeClr>
                </a:solidFill>
                <a:latin typeface="Arial" panose="020B0604020202020204"/>
                <a:cs typeface="Arial" panose="020B0604020202020204"/>
              </a:rPr>
              <a:t>free</a:t>
            </a:r>
            <a:r>
              <a:rPr lang="en-US" sz="1600" b="1" spc="-5" dirty="0">
                <a:solidFill>
                  <a:schemeClr val="accent2"/>
                </a:solidFill>
                <a:latin typeface="Arial" panose="020B0604020202020204"/>
                <a:cs typeface="Arial" panose="020B0604020202020204"/>
              </a:rPr>
              <a:t> </a:t>
            </a:r>
            <a:r>
              <a:rPr lang="en-US" sz="1600" spc="-5" dirty="0">
                <a:solidFill>
                  <a:schemeClr val="accent2"/>
                </a:solidFill>
                <a:latin typeface="Arial MT"/>
                <a:cs typeface="Arial MT"/>
              </a:rPr>
              <a:t>and </a:t>
            </a:r>
            <a:r>
              <a:rPr lang="en-US" sz="1600" dirty="0">
                <a:solidFill>
                  <a:schemeClr val="accent2"/>
                </a:solidFill>
                <a:latin typeface="Arial MT"/>
                <a:cs typeface="Arial MT"/>
              </a:rPr>
              <a:t>only </a:t>
            </a:r>
            <a:r>
              <a:rPr lang="en-US" sz="1600" b="1" dirty="0">
                <a:solidFill>
                  <a:schemeClr val="bg2">
                    <a:lumMod val="50000"/>
                  </a:schemeClr>
                </a:solidFill>
                <a:latin typeface="Arial" panose="020B0604020202020204"/>
                <a:cs typeface="Arial" panose="020B0604020202020204"/>
              </a:rPr>
              <a:t>7.80% </a:t>
            </a:r>
            <a:r>
              <a:rPr lang="en-US" sz="1600" b="1" spc="-5" dirty="0">
                <a:solidFill>
                  <a:schemeClr val="bg2">
                    <a:lumMod val="50000"/>
                  </a:schemeClr>
                </a:solidFill>
                <a:latin typeface="Arial" panose="020B0604020202020204"/>
                <a:cs typeface="Arial" panose="020B0604020202020204"/>
              </a:rPr>
              <a:t>of </a:t>
            </a:r>
            <a:r>
              <a:rPr lang="en-US" sz="1600" b="1" spc="-15" dirty="0">
                <a:solidFill>
                  <a:schemeClr val="bg2">
                    <a:lumMod val="50000"/>
                  </a:schemeClr>
                </a:solidFill>
                <a:latin typeface="Arial" panose="020B0604020202020204"/>
                <a:cs typeface="Arial" panose="020B0604020202020204"/>
              </a:rPr>
              <a:t>Apps </a:t>
            </a:r>
            <a:r>
              <a:rPr lang="en-US" sz="1600" b="1" dirty="0">
                <a:solidFill>
                  <a:schemeClr val="bg2">
                    <a:lumMod val="50000"/>
                  </a:schemeClr>
                </a:solidFill>
                <a:latin typeface="Arial" panose="020B0604020202020204"/>
                <a:cs typeface="Arial" panose="020B0604020202020204"/>
              </a:rPr>
              <a:t>are </a:t>
            </a:r>
            <a:r>
              <a:rPr lang="en-US" sz="1600" b="1" spc="-5" dirty="0">
                <a:solidFill>
                  <a:schemeClr val="bg2">
                    <a:lumMod val="50000"/>
                  </a:schemeClr>
                </a:solidFill>
                <a:latin typeface="Arial" panose="020B0604020202020204"/>
                <a:cs typeface="Arial" panose="020B0604020202020204"/>
              </a:rPr>
              <a:t>paid </a:t>
            </a:r>
            <a:r>
              <a:rPr lang="en-US" sz="1600" dirty="0">
                <a:solidFill>
                  <a:schemeClr val="accent2"/>
                </a:solidFill>
                <a:latin typeface="Arial MT"/>
                <a:cs typeface="Arial MT"/>
              </a:rPr>
              <a:t>in </a:t>
            </a:r>
            <a:r>
              <a:rPr lang="en-US" sz="1600" spc="5" dirty="0">
                <a:solidFill>
                  <a:schemeClr val="accent2"/>
                </a:solidFill>
                <a:latin typeface="Arial MT"/>
                <a:cs typeface="Arial MT"/>
              </a:rPr>
              <a:t> </a:t>
            </a:r>
            <a:r>
              <a:rPr lang="en-US" sz="1600" spc="-5" dirty="0">
                <a:solidFill>
                  <a:schemeClr val="accent2"/>
                </a:solidFill>
                <a:latin typeface="Arial MT"/>
                <a:cs typeface="Arial MT"/>
              </a:rPr>
              <a:t>Play</a:t>
            </a:r>
            <a:r>
              <a:rPr lang="en-US" sz="1600" spc="-15" dirty="0">
                <a:solidFill>
                  <a:schemeClr val="accent2"/>
                </a:solidFill>
                <a:latin typeface="Arial MT"/>
                <a:cs typeface="Arial MT"/>
              </a:rPr>
              <a:t> </a:t>
            </a:r>
            <a:r>
              <a:rPr lang="en-US" sz="1600" spc="-5" dirty="0">
                <a:solidFill>
                  <a:schemeClr val="accent2"/>
                </a:solidFill>
                <a:latin typeface="Arial MT"/>
                <a:cs typeface="Arial MT"/>
              </a:rPr>
              <a:t>store</a:t>
            </a:r>
            <a:r>
              <a:rPr lang="en-US" sz="1600" spc="-5" dirty="0" smtClean="0">
                <a:solidFill>
                  <a:srgbClr val="124F5C"/>
                </a:solidFill>
                <a:latin typeface="Arial MT"/>
                <a:cs typeface="Arial MT"/>
              </a:rPr>
              <a:t>.</a:t>
            </a:r>
            <a:endParaRPr lang="en-US" sz="1600" dirty="0">
              <a:latin typeface="Arial MT"/>
              <a:cs typeface="Arial MT"/>
            </a:endParaRPr>
          </a:p>
        </p:txBody>
      </p:sp>
      <p:sp>
        <p:nvSpPr>
          <p:cNvPr id="12" name="object 13"/>
          <p:cNvSpPr/>
          <p:nvPr/>
        </p:nvSpPr>
        <p:spPr>
          <a:xfrm>
            <a:off x="541034" y="273189"/>
            <a:ext cx="513258" cy="506273"/>
          </a:xfrm>
          <a:prstGeom prst="rect">
            <a:avLst/>
          </a:prstGeom>
          <a:blipFill>
            <a:blip r:embed="rId1" cstate="print"/>
            <a:stretch>
              <a:fillRect/>
            </a:stretch>
          </a:blipFill>
        </p:spPr>
        <p:txBody>
          <a:bodyPr wrap="square" lIns="0" tIns="0" rIns="0" bIns="0" rtlCol="0"/>
          <a:lstStyle/>
          <a:p/>
        </p:txBody>
      </p:sp>
      <p:sp>
        <p:nvSpPr>
          <p:cNvPr id="13" name="object 7"/>
          <p:cNvSpPr/>
          <p:nvPr/>
        </p:nvSpPr>
        <p:spPr>
          <a:xfrm>
            <a:off x="376941" y="1185738"/>
            <a:ext cx="2924523" cy="136835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002060"/>
            </a:solidFill>
          </a:ln>
        </p:spPr>
        <p:txBody>
          <a:bodyPr wrap="square" lIns="0" tIns="0" rIns="0" bIns="0" rtlCol="0"/>
          <a:lstStyle/>
          <a:p>
            <a:endParaRPr>
              <a:solidFill>
                <a:schemeClr val="accent5"/>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601" y="1185738"/>
            <a:ext cx="4421588" cy="38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4" descr="What is Application Software &amp; Its Types | eduC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AutoShape 6" descr="What is Application Software &amp; Its Types | eduC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8" descr="APPLICATION File (What It Is and How to Open On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6" name="AutoShape 10" descr="APPLICATION File (What It Is and How to Open On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3084" name="Picture 12" descr="Things You Should Know About Software Application - Swift ProS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34" y="3001963"/>
            <a:ext cx="2804833" cy="1849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60989" y="179325"/>
            <a:ext cx="7548011"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accent5">
                    <a:lumMod val="75000"/>
                  </a:schemeClr>
                </a:solidFill>
              </a:rPr>
              <a:t>Category App's have </a:t>
            </a:r>
            <a:r>
              <a:rPr lang="en-US" sz="2400" b="1" dirty="0" smtClean="0">
                <a:solidFill>
                  <a:schemeClr val="accent5">
                    <a:lumMod val="75000"/>
                  </a:schemeClr>
                </a:solidFill>
              </a:rPr>
              <a:t>most and least</a:t>
            </a:r>
            <a:r>
              <a:rPr lang="en-US" sz="2400" b="1" dirty="0">
                <a:solidFill>
                  <a:schemeClr val="accent5">
                    <a:lumMod val="75000"/>
                  </a:schemeClr>
                </a:solidFill>
              </a:rPr>
              <a:t> number of installs</a:t>
            </a:r>
            <a:endParaRPr lang="en-US" sz="2400" b="1" dirty="0">
              <a:solidFill>
                <a:schemeClr val="accent5">
                  <a:lumMod val="75000"/>
                </a:schemeClr>
              </a:solidFill>
            </a:endParaRPr>
          </a:p>
        </p:txBody>
      </p:sp>
      <p:sp>
        <p:nvSpPr>
          <p:cNvPr id="8" name="object 13"/>
          <p:cNvSpPr/>
          <p:nvPr/>
        </p:nvSpPr>
        <p:spPr>
          <a:xfrm>
            <a:off x="362560" y="179325"/>
            <a:ext cx="513258" cy="506273"/>
          </a:xfrm>
          <a:prstGeom prst="rect">
            <a:avLst/>
          </a:prstGeom>
          <a:blipFill>
            <a:blip r:embed="rId1" cstate="print"/>
            <a:stretch>
              <a:fillRect/>
            </a:stretch>
          </a:blipFill>
        </p:spPr>
        <p:txBody>
          <a:bodyPr wrap="square" lIns="0" tIns="0" rIns="0" bIns="0" rtlCol="0"/>
          <a:lstStyle/>
          <a:p/>
        </p:txBody>
      </p:sp>
      <p:sp>
        <p:nvSpPr>
          <p:cNvPr id="9" name="object 7"/>
          <p:cNvSpPr/>
          <p:nvPr/>
        </p:nvSpPr>
        <p:spPr>
          <a:xfrm>
            <a:off x="6031961" y="3335083"/>
            <a:ext cx="3073951" cy="141471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chemeClr val="accent5">
                <a:lumMod val="75000"/>
              </a:schemeClr>
            </a:solidFill>
          </a:ln>
        </p:spPr>
        <p:txBody>
          <a:bodyPr wrap="square" lIns="0" tIns="0" rIns="0" bIns="0" rtlCol="0"/>
          <a:lstStyle/>
          <a:p>
            <a:endParaRPr>
              <a:solidFill>
                <a:schemeClr val="accent5">
                  <a:lumMod val="75000"/>
                </a:schemeClr>
              </a:solidFill>
            </a:endParaRPr>
          </a:p>
        </p:txBody>
      </p:sp>
      <p:sp>
        <p:nvSpPr>
          <p:cNvPr id="10" name="object 8"/>
          <p:cNvSpPr txBox="1"/>
          <p:nvPr/>
        </p:nvSpPr>
        <p:spPr>
          <a:xfrm flipH="1">
            <a:off x="6171674" y="3335055"/>
            <a:ext cx="2794524" cy="1533112"/>
          </a:xfrm>
          <a:prstGeom prst="rect">
            <a:avLst/>
          </a:prstGeom>
        </p:spPr>
        <p:txBody>
          <a:bodyPr vert="horz" wrap="square" lIns="0" tIns="12065" rIns="0" bIns="0" rtlCol="0">
            <a:spAutoFit/>
          </a:bodyPr>
          <a:lstStyle/>
          <a:p>
            <a:pPr lvl="0" algn="just">
              <a:spcBef>
                <a:spcPts val="95"/>
              </a:spcBef>
            </a:pPr>
            <a:r>
              <a:rPr lang="en-US" dirty="0"/>
              <a:t>According </a:t>
            </a:r>
            <a:r>
              <a:rPr lang="en-US" dirty="0" smtClean="0"/>
              <a:t>to the Graph, we </a:t>
            </a:r>
            <a:r>
              <a:rPr lang="en-US" dirty="0"/>
              <a:t>can say that </a:t>
            </a:r>
            <a:r>
              <a:rPr lang="en-US" b="1" dirty="0">
                <a:solidFill>
                  <a:schemeClr val="tx1"/>
                </a:solidFill>
              </a:rPr>
              <a:t>Game </a:t>
            </a:r>
            <a:r>
              <a:rPr lang="en-US" dirty="0"/>
              <a:t>is the category which has the most number of Downloads and installations. And the least installed category is </a:t>
            </a:r>
            <a:r>
              <a:rPr lang="en-US" b="1" dirty="0">
                <a:solidFill>
                  <a:schemeClr val="tx1"/>
                </a:solidFill>
              </a:rPr>
              <a:t>Events.</a:t>
            </a:r>
            <a:endParaRPr lang="en-IN" b="1" dirty="0">
              <a:solidFill>
                <a:schemeClr val="tx1"/>
              </a:solidFill>
            </a:endParaRPr>
          </a:p>
          <a:p>
            <a:pPr algn="just">
              <a:lnSpc>
                <a:spcPct val="100000"/>
              </a:lnSpc>
              <a:spcBef>
                <a:spcPts val="95"/>
              </a:spcBef>
            </a:pPr>
            <a:endParaRPr dirty="0">
              <a:latin typeface="Verdana" panose="020B0604030504040204" pitchFamily="34" charset="0"/>
              <a:ea typeface="Verdana" panose="020B0604030504040204" pitchFamily="34" charset="0"/>
              <a:cs typeface="Calibri" panose="020F0502020204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1008833"/>
            <a:ext cx="5762562" cy="4095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The Highest Rated iOS Apps and Games of All Time, According to App Store  Us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566" y="1193800"/>
            <a:ext cx="2616739" cy="1564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3094" y="173889"/>
            <a:ext cx="741050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accent5"/>
                </a:solidFill>
                <a:latin typeface="+mn-lt"/>
              </a:rPr>
              <a:t>Top 20 most popular apps based </a:t>
            </a:r>
            <a:r>
              <a:rPr lang="en-US" sz="2400" b="1" dirty="0" smtClean="0">
                <a:solidFill>
                  <a:schemeClr val="accent5"/>
                </a:solidFill>
                <a:latin typeface="+mn-lt"/>
              </a:rPr>
              <a:t>on Rating</a:t>
            </a: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p:cNvSpPr/>
          <p:nvPr/>
        </p:nvSpPr>
        <p:spPr>
          <a:xfrm>
            <a:off x="494997" y="173889"/>
            <a:ext cx="513258" cy="506273"/>
          </a:xfrm>
          <a:prstGeom prst="rect">
            <a:avLst/>
          </a:prstGeom>
          <a:blipFill>
            <a:blip r:embed="rId1" cstate="print"/>
            <a:stretch>
              <a:fillRect/>
            </a:stretch>
          </a:blipFill>
        </p:spPr>
        <p:txBody>
          <a:bodyPr wrap="square" lIns="0" tIns="0" rIns="0" bIns="0" rtlCol="0"/>
          <a:lstStyl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 y="944245"/>
            <a:ext cx="58293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1"/>
          <p:cNvSpPr txBox="1"/>
          <p:nvPr/>
        </p:nvSpPr>
        <p:spPr>
          <a:xfrm>
            <a:off x="6405880" y="1013460"/>
            <a:ext cx="1922780" cy="2030095"/>
          </a:xfrm>
          <a:prstGeom prst="rect">
            <a:avLst/>
          </a:prstGeom>
          <a:noFill/>
        </p:spPr>
        <p:txBody>
          <a:bodyPr wrap="square" rtlCol="0" anchor="t">
            <a:spAutoFit/>
          </a:bodyPr>
          <a:p>
            <a:pPr marL="285750" indent="-285750">
              <a:buFont typeface="Arial" panose="020B0604020202020204" pitchFamily="34" charset="0"/>
              <a:buChar char="•"/>
            </a:pPr>
            <a:r>
              <a:rPr lang="en-US" b="1" dirty="0">
                <a:solidFill>
                  <a:schemeClr val="accent2"/>
                </a:solidFill>
                <a:sym typeface="+mn-ea"/>
              </a:rPr>
              <a:t>We can see that all of the top 20 apps are rated close to 5 stars. We can say the </a:t>
            </a:r>
            <a:r>
              <a:rPr lang="en-US" b="1" dirty="0">
                <a:solidFill>
                  <a:srgbClr val="FF0000"/>
                </a:solidFill>
                <a:sym typeface="+mn-ea"/>
              </a:rPr>
              <a:t>popularity </a:t>
            </a:r>
            <a:r>
              <a:rPr lang="en-US" b="1" dirty="0">
                <a:solidFill>
                  <a:schemeClr val="accent2"/>
                </a:solidFill>
                <a:sym typeface="+mn-ea"/>
              </a:rPr>
              <a:t>of an app can be determined by higher ratings. </a:t>
            </a:r>
            <a:endParaRPr lang="en-US"/>
          </a:p>
        </p:txBody>
      </p:sp>
      <p:sp>
        <p:nvSpPr>
          <p:cNvPr id="3" name="Text Box 2"/>
          <p:cNvSpPr txBox="1"/>
          <p:nvPr/>
        </p:nvSpPr>
        <p:spPr>
          <a:xfrm>
            <a:off x="6405880" y="2969895"/>
            <a:ext cx="2569210" cy="1383665"/>
          </a:xfrm>
          <a:prstGeom prst="rect">
            <a:avLst/>
          </a:prstGeom>
          <a:noFill/>
        </p:spPr>
        <p:txBody>
          <a:bodyPr wrap="square" rtlCol="0" anchor="t">
            <a:spAutoFit/>
          </a:bodyPr>
          <a:p>
            <a:pPr marL="285750" indent="-285750">
              <a:buFont typeface="Arial" panose="020B0604020202020204" pitchFamily="34" charset="0"/>
              <a:buChar char="•"/>
            </a:pPr>
            <a:r>
              <a:rPr lang="en-US" b="1" dirty="0">
                <a:sym typeface="+mn-ea"/>
              </a:rPr>
              <a:t>Top 3 Apps in terms of ratings are- </a:t>
            </a:r>
            <a:r>
              <a:rPr lang="en-US" b="1" dirty="0">
                <a:solidFill>
                  <a:srgbClr val="FF0000"/>
                </a:solidFill>
                <a:sym typeface="+mn-ea"/>
              </a:rPr>
              <a:t>Down Dog: Great Yoga Anywhere</a:t>
            </a:r>
            <a:r>
              <a:rPr lang="en-US" b="1" dirty="0">
                <a:sym typeface="+mn-ea"/>
              </a:rPr>
              <a:t>, </a:t>
            </a:r>
            <a:r>
              <a:rPr lang="en-US" b="1" dirty="0">
                <a:solidFill>
                  <a:srgbClr val="FF0000"/>
                </a:solidFill>
                <a:sym typeface="+mn-ea"/>
              </a:rPr>
              <a:t>CDL practice test 2018 Edition, DMV Permit practice. </a:t>
            </a:r>
            <a:endParaRPr lang="en-US" b="1" dirty="0">
              <a:solidFill>
                <a:srgbClr val="FF0000"/>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3094" y="173889"/>
            <a:ext cx="741050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accent5"/>
                </a:solidFill>
                <a:latin typeface="+mn-lt"/>
              </a:rPr>
              <a:t>Top 20 </a:t>
            </a:r>
            <a:r>
              <a:rPr lang="en-US" sz="2400" b="1" dirty="0" smtClean="0">
                <a:solidFill>
                  <a:schemeClr val="accent5"/>
                </a:solidFill>
                <a:latin typeface="+mn-lt"/>
              </a:rPr>
              <a:t>least popular </a:t>
            </a:r>
            <a:r>
              <a:rPr lang="en-US" sz="2400" b="1" dirty="0">
                <a:solidFill>
                  <a:schemeClr val="accent5"/>
                </a:solidFill>
                <a:latin typeface="+mn-lt"/>
              </a:rPr>
              <a:t>apps based </a:t>
            </a:r>
            <a:r>
              <a:rPr lang="en-US" sz="2400" b="1" dirty="0" smtClean="0">
                <a:solidFill>
                  <a:schemeClr val="accent5"/>
                </a:solidFill>
                <a:latin typeface="+mn-lt"/>
              </a:rPr>
              <a:t>on Ratings </a:t>
            </a: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p:cNvSpPr/>
          <p:nvPr/>
        </p:nvSpPr>
        <p:spPr>
          <a:xfrm>
            <a:off x="494997" y="173889"/>
            <a:ext cx="513258" cy="506273"/>
          </a:xfrm>
          <a:prstGeom prst="rect">
            <a:avLst/>
          </a:prstGeom>
          <a:blipFill>
            <a:blip r:embed="rId1" cstate="print"/>
            <a:stretch>
              <a:fillRect/>
            </a:stretch>
          </a:blipFill>
        </p:spPr>
        <p:txBody>
          <a:bodyPr wrap="square" lIns="0" tIns="0" rIns="0" bIns="0" rtlCol="0"/>
          <a:lstStyl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964565"/>
            <a:ext cx="564832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1"/>
          <p:cNvSpPr txBox="1"/>
          <p:nvPr/>
        </p:nvSpPr>
        <p:spPr>
          <a:xfrm>
            <a:off x="5726430" y="1486535"/>
            <a:ext cx="3373120" cy="737235"/>
          </a:xfrm>
          <a:prstGeom prst="rect">
            <a:avLst/>
          </a:prstGeom>
          <a:noFill/>
        </p:spPr>
        <p:txBody>
          <a:bodyPr wrap="square" rtlCol="0" anchor="t">
            <a:spAutoFit/>
          </a:bodyPr>
          <a:p>
            <a:pPr marL="285750" indent="-285750">
              <a:buFont typeface="Arial" panose="020B0604020202020204" pitchFamily="34" charset="0"/>
              <a:buChar char="•"/>
            </a:pPr>
            <a:r>
              <a:rPr lang="en-US" b="1" dirty="0">
                <a:sym typeface="+mn-ea"/>
              </a:rPr>
              <a:t>Lowest 3 apps in terms of rating are --  Anthem Anywhere, Anthem BC Anywhere.</a:t>
            </a:r>
            <a:endParaRPr lang="en-US" b="1" dirty="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3094" y="173889"/>
            <a:ext cx="741050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accent5"/>
                </a:solidFill>
                <a:latin typeface="+mn-lt"/>
              </a:rPr>
              <a:t>Top </a:t>
            </a:r>
            <a:r>
              <a:rPr lang="en-US" sz="2400" b="1" dirty="0" smtClean="0">
                <a:solidFill>
                  <a:schemeClr val="accent5"/>
                </a:solidFill>
                <a:latin typeface="+mn-lt"/>
              </a:rPr>
              <a:t>Categories on Play store </a:t>
            </a: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p:cNvSpPr/>
          <p:nvPr/>
        </p:nvSpPr>
        <p:spPr>
          <a:xfrm>
            <a:off x="494997" y="173889"/>
            <a:ext cx="513258" cy="506273"/>
          </a:xfrm>
          <a:prstGeom prst="rect">
            <a:avLst/>
          </a:prstGeom>
          <a:blipFill>
            <a:blip r:embed="rId1" cstate="print"/>
            <a:stretch>
              <a:fillRect/>
            </a:stretch>
          </a:blipFill>
        </p:spPr>
        <p:txBody>
          <a:bodyPr wrap="square" lIns="0" tIns="0" rIns="0" bIns="0" rtlCol="0"/>
          <a:lstStyl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97" y="846139"/>
            <a:ext cx="8204503" cy="382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bject 7"/>
          <p:cNvSpPr/>
          <p:nvPr/>
        </p:nvSpPr>
        <p:spPr>
          <a:xfrm>
            <a:off x="5134612" y="1359472"/>
            <a:ext cx="3073951" cy="1802828"/>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chemeClr val="accent5">
                <a:lumMod val="75000"/>
              </a:schemeClr>
            </a:solidFill>
          </a:ln>
        </p:spPr>
        <p:txBody>
          <a:bodyPr wrap="square" lIns="0" tIns="0" rIns="0" bIns="0" rtlCol="0"/>
          <a:lstStyle/>
          <a:p>
            <a:endParaRPr>
              <a:solidFill>
                <a:schemeClr val="accent5">
                  <a:lumMod val="75000"/>
                </a:schemeClr>
              </a:solidFill>
            </a:endParaRPr>
          </a:p>
        </p:txBody>
      </p:sp>
      <p:sp>
        <p:nvSpPr>
          <p:cNvPr id="8" name="object 8"/>
          <p:cNvSpPr txBox="1"/>
          <p:nvPr/>
        </p:nvSpPr>
        <p:spPr>
          <a:xfrm flipH="1">
            <a:off x="5274325" y="1400147"/>
            <a:ext cx="2794524" cy="1963999"/>
          </a:xfrm>
          <a:prstGeom prst="rect">
            <a:avLst/>
          </a:prstGeom>
        </p:spPr>
        <p:txBody>
          <a:bodyPr vert="horz" wrap="square" lIns="0" tIns="12065" rIns="0" bIns="0" rtlCol="0">
            <a:spAutoFit/>
          </a:bodyPr>
          <a:lstStyle/>
          <a:p>
            <a:pPr lvl="0" algn="just">
              <a:spcBef>
                <a:spcPts val="95"/>
              </a:spcBef>
            </a:pPr>
            <a:r>
              <a:rPr lang="en-US" b="1" dirty="0" smtClean="0">
                <a:solidFill>
                  <a:schemeClr val="accent2"/>
                </a:solidFill>
              </a:rPr>
              <a:t>There </a:t>
            </a:r>
            <a:r>
              <a:rPr lang="en-US" b="1" dirty="0">
                <a:solidFill>
                  <a:schemeClr val="accent2"/>
                </a:solidFill>
              </a:rPr>
              <a:t>are a total of 33 categories in the dataset from the above output we can come to a conclusion that in play store most of the apps are under </a:t>
            </a:r>
            <a:r>
              <a:rPr lang="en-US" b="1" dirty="0">
                <a:solidFill>
                  <a:schemeClr val="tx1"/>
                </a:solidFill>
              </a:rPr>
              <a:t>FAMILY </a:t>
            </a:r>
            <a:r>
              <a:rPr lang="en-US" b="1" dirty="0">
                <a:solidFill>
                  <a:schemeClr val="accent2"/>
                </a:solidFill>
              </a:rPr>
              <a:t>&amp; </a:t>
            </a:r>
            <a:r>
              <a:rPr lang="en-US" b="1" dirty="0">
                <a:solidFill>
                  <a:schemeClr val="tx1"/>
                </a:solidFill>
              </a:rPr>
              <a:t>GAME</a:t>
            </a:r>
            <a:r>
              <a:rPr lang="en-US" b="1" dirty="0">
                <a:solidFill>
                  <a:schemeClr val="accent2"/>
                </a:solidFill>
              </a:rPr>
              <a:t> category and least are of </a:t>
            </a:r>
            <a:r>
              <a:rPr lang="en-US" b="1" dirty="0">
                <a:solidFill>
                  <a:schemeClr val="tx1"/>
                </a:solidFill>
              </a:rPr>
              <a:t>EVENTS</a:t>
            </a:r>
            <a:r>
              <a:rPr lang="en-US" b="1" dirty="0">
                <a:solidFill>
                  <a:schemeClr val="accent2"/>
                </a:solidFill>
              </a:rPr>
              <a:t> &amp; </a:t>
            </a:r>
            <a:r>
              <a:rPr lang="en-US" b="1" dirty="0">
                <a:solidFill>
                  <a:schemeClr val="tx1"/>
                </a:solidFill>
              </a:rPr>
              <a:t>BEAUTY</a:t>
            </a:r>
            <a:r>
              <a:rPr lang="en-US" b="1" dirty="0">
                <a:solidFill>
                  <a:schemeClr val="accent2"/>
                </a:solidFill>
              </a:rPr>
              <a:t> Category.</a:t>
            </a:r>
            <a:endParaRPr lang="en-IN" b="1" dirty="0">
              <a:solidFill>
                <a:schemeClr val="accent2"/>
              </a:solidFill>
            </a:endParaRPr>
          </a:p>
          <a:p>
            <a:pPr algn="just">
              <a:lnSpc>
                <a:spcPct val="100000"/>
              </a:lnSpc>
              <a:spcBef>
                <a:spcPts val="95"/>
              </a:spcBef>
            </a:pPr>
            <a:endParaRPr dirty="0">
              <a:latin typeface="Verdana" panose="020B0604030504040204" pitchFamily="34" charset="0"/>
              <a:ea typeface="Verdana" panose="020B060403050404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panose="020B0604030504040204"/>
                <a:cs typeface="Verdana" panose="020B0604030504040204"/>
              </a:rPr>
              <a:t>Reading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0"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dataset</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60"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comprehending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0" dirty="0">
                <a:solidFill>
                  <a:srgbClr val="124F5B"/>
                </a:solidFill>
                <a:latin typeface="Verdana" panose="020B0604030504040204"/>
                <a:cs typeface="Verdana" panose="020B0604030504040204"/>
              </a:rPr>
              <a:t> </a:t>
            </a:r>
            <a:r>
              <a:rPr sz="1800" spc="45" dirty="0">
                <a:solidFill>
                  <a:srgbClr val="124F5B"/>
                </a:solidFill>
                <a:latin typeface="Verdana" panose="020B0604030504040204"/>
                <a:cs typeface="Verdana" panose="020B0604030504040204"/>
              </a:rPr>
              <a:t>problem</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statement.</a:t>
            </a:r>
            <a:endParaRPr sz="1800" dirty="0">
              <a:latin typeface="Verdana" panose="020B0604030504040204"/>
              <a:cs typeface="Verdana" panose="020B0604030504040204"/>
            </a:endParaRPr>
          </a:p>
          <a:p>
            <a:pPr marL="469265" marR="10795" indent="-457200" algn="just">
              <a:lnSpc>
                <a:spcPct val="115000"/>
              </a:lnSpc>
              <a:buFont typeface="AoyagiKouzanFontT"/>
              <a:buChar char="❏"/>
              <a:tabLst>
                <a:tab pos="469900" algn="l"/>
              </a:tabLst>
            </a:pPr>
            <a:r>
              <a:rPr sz="1800" spc="30" dirty="0">
                <a:solidFill>
                  <a:srgbClr val="124F5B"/>
                </a:solidFill>
                <a:latin typeface="Verdana" panose="020B0604030504040204"/>
                <a:cs typeface="Verdana" panose="020B0604030504040204"/>
              </a:rPr>
              <a:t>Examining </a:t>
            </a:r>
            <a:r>
              <a:rPr sz="1800" spc="35" dirty="0">
                <a:solidFill>
                  <a:srgbClr val="124F5B"/>
                </a:solidFill>
                <a:latin typeface="Verdana" panose="020B0604030504040204"/>
                <a:cs typeface="Verdana" panose="020B0604030504040204"/>
              </a:rPr>
              <a:t>the </a:t>
            </a:r>
            <a:r>
              <a:rPr sz="1800" spc="10" dirty="0">
                <a:solidFill>
                  <a:srgbClr val="124F5B"/>
                </a:solidFill>
                <a:latin typeface="Verdana" panose="020B0604030504040204"/>
                <a:cs typeface="Verdana" panose="020B0604030504040204"/>
              </a:rPr>
              <a:t>business </a:t>
            </a:r>
            <a:r>
              <a:rPr sz="1800" spc="-15" dirty="0">
                <a:solidFill>
                  <a:srgbClr val="124F5B"/>
                </a:solidFill>
                <a:latin typeface="Verdana" panose="020B0604030504040204"/>
                <a:cs typeface="Verdana" panose="020B0604030504040204"/>
              </a:rPr>
              <a:t>KPIs </a:t>
            </a:r>
            <a:r>
              <a:rPr sz="1800" spc="-20" dirty="0">
                <a:solidFill>
                  <a:srgbClr val="124F5B"/>
                </a:solidFill>
                <a:latin typeface="Verdana" panose="020B0604030504040204"/>
                <a:cs typeface="Verdana" panose="020B0604030504040204"/>
              </a:rPr>
              <a:t>for </a:t>
            </a:r>
            <a:r>
              <a:rPr sz="1800" spc="55" dirty="0">
                <a:solidFill>
                  <a:srgbClr val="124F5B"/>
                </a:solidFill>
                <a:latin typeface="Verdana" panose="020B0604030504040204"/>
                <a:cs typeface="Verdana" panose="020B0604030504040204"/>
              </a:rPr>
              <a:t>app </a:t>
            </a:r>
            <a:r>
              <a:rPr sz="1800" spc="35" dirty="0">
                <a:solidFill>
                  <a:srgbClr val="124F5B"/>
                </a:solidFill>
                <a:latin typeface="Verdana" panose="020B0604030504040204"/>
                <a:cs typeface="Verdana" panose="020B0604030504040204"/>
              </a:rPr>
              <a:t>development </a:t>
            </a:r>
            <a:r>
              <a:rPr sz="1800" spc="50" dirty="0">
                <a:solidFill>
                  <a:srgbClr val="124F5B"/>
                </a:solidFill>
                <a:latin typeface="Verdana" panose="020B0604030504040204"/>
                <a:cs typeface="Verdana" panose="020B0604030504040204"/>
              </a:rPr>
              <a:t>and </a:t>
            </a:r>
            <a:r>
              <a:rPr sz="1800" spc="15" dirty="0">
                <a:solidFill>
                  <a:srgbClr val="124F5B"/>
                </a:solidFill>
                <a:latin typeface="Verdana" panose="020B0604030504040204"/>
                <a:cs typeface="Verdana" panose="020B0604030504040204"/>
              </a:rPr>
              <a:t>devising </a:t>
            </a:r>
            <a:r>
              <a:rPr sz="1800" spc="-20" dirty="0">
                <a:solidFill>
                  <a:srgbClr val="124F5B"/>
                </a:solidFill>
                <a:latin typeface="Verdana" panose="020B0604030504040204"/>
                <a:cs typeface="Verdana" panose="020B0604030504040204"/>
              </a:rPr>
              <a:t>a  </a:t>
            </a:r>
            <a:r>
              <a:rPr sz="1800" spc="20" dirty="0">
                <a:solidFill>
                  <a:srgbClr val="124F5B"/>
                </a:solidFill>
                <a:latin typeface="Verdana" panose="020B0604030504040204"/>
                <a:cs typeface="Verdana" panose="020B0604030504040204"/>
              </a:rPr>
              <a:t>solution</a:t>
            </a:r>
            <a:r>
              <a:rPr sz="1800" spc="-170"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problem.</a:t>
            </a:r>
            <a:endParaRPr sz="1800" dirty="0">
              <a:latin typeface="Verdana" panose="020B0604030504040204"/>
              <a:cs typeface="Verdana" panose="020B0604030504040204"/>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panose="020B0604030504040204"/>
                <a:cs typeface="Verdana" panose="020B0604030504040204"/>
              </a:rPr>
              <a:t>Handling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75" dirty="0">
                <a:solidFill>
                  <a:srgbClr val="124F5B"/>
                </a:solidFill>
                <a:latin typeface="Verdana" panose="020B0604030504040204"/>
                <a:cs typeface="Verdana" panose="020B0604030504040204"/>
              </a:rPr>
              <a:t>error,</a:t>
            </a:r>
            <a:r>
              <a:rPr sz="1800" spc="-165"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duplicate</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65" dirty="0">
                <a:solidFill>
                  <a:srgbClr val="124F5B"/>
                </a:solidFill>
                <a:latin typeface="Verdana" panose="020B0604030504040204"/>
                <a:cs typeface="Verdana" panose="020B0604030504040204"/>
              </a:rPr>
              <a:t> </a:t>
            </a:r>
            <a:r>
              <a:rPr sz="1800" spc="70" dirty="0">
                <a:solidFill>
                  <a:srgbClr val="124F5B"/>
                </a:solidFill>
                <a:latin typeface="Verdana" panose="020B0604030504040204"/>
                <a:cs typeface="Verdana" panose="020B0604030504040204"/>
              </a:rPr>
              <a:t>NaN</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values</a:t>
            </a:r>
            <a:r>
              <a:rPr sz="1800" spc="-160"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in</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25" dirty="0">
                <a:solidFill>
                  <a:srgbClr val="124F5B"/>
                </a:solidFill>
                <a:latin typeface="Verdana" panose="020B0604030504040204"/>
                <a:cs typeface="Verdana" panose="020B0604030504040204"/>
              </a:rPr>
              <a:t>dataset.</a:t>
            </a:r>
            <a:endParaRPr sz="1800" dirty="0">
              <a:latin typeface="Verdana" panose="020B0604030504040204"/>
              <a:cs typeface="Verdana" panose="020B0604030504040204"/>
            </a:endParaRPr>
          </a:p>
          <a:p>
            <a:pPr marL="469265" marR="5080" indent="-457200" algn="just">
              <a:lnSpc>
                <a:spcPct val="115000"/>
              </a:lnSpc>
              <a:buFont typeface="AoyagiKouzanFontT"/>
              <a:buChar char="❏"/>
              <a:tabLst>
                <a:tab pos="469900" algn="l"/>
              </a:tabLst>
            </a:pPr>
            <a:r>
              <a:rPr sz="1800" spc="45" dirty="0">
                <a:solidFill>
                  <a:srgbClr val="124F5B"/>
                </a:solidFill>
                <a:latin typeface="Verdana" panose="020B0604030504040204"/>
                <a:cs typeface="Verdana" panose="020B0604030504040204"/>
              </a:rPr>
              <a:t>Designing </a:t>
            </a:r>
            <a:r>
              <a:rPr sz="1800" spc="40" dirty="0">
                <a:solidFill>
                  <a:srgbClr val="124F5B"/>
                </a:solidFill>
                <a:latin typeface="Verdana" panose="020B0604030504040204"/>
                <a:cs typeface="Verdana" panose="020B0604030504040204"/>
              </a:rPr>
              <a:t>multiple </a:t>
            </a:r>
            <a:r>
              <a:rPr sz="1800" spc="-10" dirty="0">
                <a:solidFill>
                  <a:srgbClr val="124F5B"/>
                </a:solidFill>
                <a:latin typeface="Verdana" panose="020B0604030504040204"/>
                <a:cs typeface="Verdana" panose="020B0604030504040204"/>
              </a:rPr>
              <a:t>visualizations </a:t>
            </a:r>
            <a:r>
              <a:rPr sz="1800" spc="10" dirty="0">
                <a:solidFill>
                  <a:srgbClr val="124F5B"/>
                </a:solidFill>
                <a:latin typeface="Verdana" panose="020B0604030504040204"/>
                <a:cs typeface="Verdana" panose="020B0604030504040204"/>
              </a:rPr>
              <a:t>to </a:t>
            </a:r>
            <a:r>
              <a:rPr sz="1800" spc="20" dirty="0">
                <a:solidFill>
                  <a:srgbClr val="124F5B"/>
                </a:solidFill>
                <a:latin typeface="Verdana" panose="020B0604030504040204"/>
                <a:cs typeface="Verdana" panose="020B0604030504040204"/>
              </a:rPr>
              <a:t>summarize </a:t>
            </a:r>
            <a:r>
              <a:rPr sz="1800" spc="35" dirty="0">
                <a:solidFill>
                  <a:srgbClr val="124F5B"/>
                </a:solidFill>
                <a:latin typeface="Verdana" panose="020B0604030504040204"/>
                <a:cs typeface="Verdana" panose="020B0604030504040204"/>
              </a:rPr>
              <a:t>the </a:t>
            </a:r>
            <a:r>
              <a:rPr sz="1800" spc="20" dirty="0">
                <a:solidFill>
                  <a:srgbClr val="124F5B"/>
                </a:solidFill>
                <a:latin typeface="Verdana" panose="020B0604030504040204"/>
                <a:cs typeface="Verdana" panose="020B0604030504040204"/>
              </a:rPr>
              <a:t>information </a:t>
            </a:r>
            <a:r>
              <a:rPr sz="1800" spc="30" dirty="0">
                <a:solidFill>
                  <a:srgbClr val="124F5B"/>
                </a:solidFill>
                <a:latin typeface="Verdana" panose="020B0604030504040204"/>
                <a:cs typeface="Verdana" panose="020B0604030504040204"/>
              </a:rPr>
              <a:t>in  </a:t>
            </a:r>
            <a:r>
              <a:rPr sz="1800" spc="35" dirty="0">
                <a:solidFill>
                  <a:srgbClr val="124F5B"/>
                </a:solidFill>
                <a:latin typeface="Verdana" panose="020B0604030504040204"/>
                <a:cs typeface="Verdana" panose="020B0604030504040204"/>
              </a:rPr>
              <a:t>the</a:t>
            </a:r>
            <a:r>
              <a:rPr sz="1800" spc="-70"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dataset</a:t>
            </a:r>
            <a:r>
              <a:rPr sz="1800" spc="-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successfully</a:t>
            </a:r>
            <a:r>
              <a:rPr sz="1800" spc="-65"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communicate</a:t>
            </a:r>
            <a:r>
              <a:rPr sz="1800" spc="-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results</a:t>
            </a:r>
            <a:r>
              <a:rPr sz="1800" spc="-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65"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trends</a:t>
            </a:r>
            <a:r>
              <a:rPr sz="1800" spc="-65"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  </a:t>
            </a:r>
            <a:r>
              <a:rPr sz="1800" spc="35" dirty="0">
                <a:solidFill>
                  <a:srgbClr val="124F5B"/>
                </a:solidFill>
                <a:latin typeface="Verdana" panose="020B0604030504040204"/>
                <a:cs typeface="Verdana" panose="020B0604030504040204"/>
              </a:rPr>
              <a:t>the</a:t>
            </a:r>
            <a:r>
              <a:rPr sz="1800" spc="-170"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reader.</a:t>
            </a:r>
            <a:endParaRPr sz="1800" dirty="0">
              <a:latin typeface="Verdana" panose="020B0604030504040204"/>
              <a:cs typeface="Verdana" panose="020B0604030504040204"/>
            </a:endParaRPr>
          </a:p>
        </p:txBody>
      </p:sp>
      <p:sp>
        <p:nvSpPr>
          <p:cNvPr id="4" name="object 4"/>
          <p:cNvSpPr/>
          <p:nvPr/>
        </p:nvSpPr>
        <p:spPr>
          <a:xfrm>
            <a:off x="0" y="3120918"/>
            <a:ext cx="9143981" cy="1122222"/>
          </a:xfrm>
          <a:prstGeom prst="rect">
            <a:avLst/>
          </a:prstGeom>
          <a:blipFill>
            <a:blip r:embed="rId1"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p:cNvSpPr txBox="1"/>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panose="020B0604020202020204"/>
              <a:buNone/>
              <a:defRPr sz="3600" b="0" i="0" u="none" strike="noStrike" cap="none">
                <a:solidFill>
                  <a:srgbClr val="FFFAE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panose="020B0604020202020204"/>
                <a:cs typeface="Arial" panose="020B0604020202020204"/>
              </a:rPr>
              <a:t>Conclusion’s</a:t>
            </a:r>
            <a:endParaRPr sz="2800" b="1" dirty="0">
              <a:solidFill>
                <a:schemeClr val="tx1"/>
              </a:solidFill>
              <a:latin typeface="Arial" panose="020B0604020202020204"/>
              <a:cs typeface="Arial" panose="020B0604020202020204"/>
            </a:endParaRPr>
          </a:p>
        </p:txBody>
      </p:sp>
      <p:sp>
        <p:nvSpPr>
          <p:cNvPr id="3" name="object 3"/>
          <p:cNvSpPr txBox="1"/>
          <p:nvPr/>
        </p:nvSpPr>
        <p:spPr>
          <a:xfrm>
            <a:off x="195249" y="828801"/>
            <a:ext cx="8753500" cy="4981575"/>
          </a:xfrm>
          <a:prstGeom prst="rect">
            <a:avLst/>
          </a:prstGeom>
        </p:spPr>
        <p:txBody>
          <a:bodyPr vert="horz" wrap="square" lIns="0" tIns="118745" rIns="0" bIns="0" rtlCol="0">
            <a:spAutoFit/>
          </a:bodyPr>
          <a:lstStyle/>
          <a:p>
            <a:pPr marL="321945" indent="-285750" algn="just">
              <a:spcBef>
                <a:spcPts val="1200"/>
              </a:spcBef>
              <a:buFont typeface="Arial" panose="020B0604020202020204" pitchFamily="34" charset="0"/>
              <a:buChar char="•"/>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IN" spc="-5" dirty="0">
                <a:solidFill>
                  <a:schemeClr val="accent5">
                    <a:lumMod val="50000"/>
                  </a:schemeClr>
                </a:solidFill>
                <a:latin typeface="Verdana" panose="020B0604030504040204" pitchFamily="34" charset="0"/>
                <a:ea typeface="Verdana" panose="020B0604030504040204" pitchFamily="34" charset="0"/>
                <a:cs typeface="Arial MT"/>
              </a:rPr>
              <a:t>most number of Downloads</a:t>
            </a:r>
            <a:r>
              <a:rPr dirty="0">
                <a:solidFill>
                  <a:schemeClr val="accent5">
                    <a:lumMod val="50000"/>
                  </a:schemeClr>
                </a:solidFill>
                <a:latin typeface="Verdana" panose="020B0604030504040204" pitchFamily="34" charset="0"/>
                <a:ea typeface="Verdana" panose="020B0604030504040204" pitchFamily="34" charset="0"/>
                <a:cs typeface="Arial MT"/>
              </a:rPr>
              <a:t>.</a:t>
            </a: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endPar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21945" indent="-285750" algn="just">
              <a:spcBef>
                <a:spcPts val="1200"/>
              </a:spcBef>
              <a:buFont typeface="Arial" panose="020B0604020202020204" pitchFamily="34" charset="0"/>
              <a:buChar char="•"/>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Family</a:t>
            </a:r>
            <a:r>
              <a:rPr lang="en-IN" alt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endParaRPr lang="en-IN" alt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21945" indent="-285750" algn="just">
              <a:spcBef>
                <a:spcPts val="1200"/>
              </a:spcBef>
              <a:buFont typeface="Arial" panose="020B0604020202020204" pitchFamily="34" charset="0"/>
              <a:buChar char="•"/>
              <a:tabLst>
                <a:tab pos="469265" algn="l"/>
                <a:tab pos="469900" algn="l"/>
              </a:tabLst>
            </a:pPr>
            <a:r>
              <a:rPr b="1" spc="-5" dirty="0">
                <a:solidFill>
                  <a:schemeClr val="accent5">
                    <a:lumMod val="50000"/>
                  </a:schemeClr>
                </a:solidFill>
                <a:latin typeface="Verdana" panose="020B0604030504040204" pitchFamily="34" charset="0"/>
                <a:ea typeface="Verdana" panose="020B0604030504040204" pitchFamily="34" charset="0"/>
                <a:sym typeface="+mn-ea"/>
              </a:rPr>
              <a:t>92.19%</a:t>
            </a:r>
            <a:r>
              <a:rPr b="1" spc="-30" dirty="0">
                <a:solidFill>
                  <a:schemeClr val="accent5">
                    <a:lumMod val="50000"/>
                  </a:schemeClr>
                </a:solidFill>
                <a:latin typeface="Verdana" panose="020B0604030504040204" pitchFamily="34" charset="0"/>
                <a:ea typeface="Verdana" panose="020B0604030504040204" pitchFamily="34" charset="0"/>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apps</a:t>
            </a:r>
            <a:r>
              <a:rPr spc="-2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are</a:t>
            </a:r>
            <a:r>
              <a:rPr spc="-15"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b="1" spc="-5" dirty="0">
                <a:solidFill>
                  <a:schemeClr val="accent5">
                    <a:lumMod val="50000"/>
                  </a:schemeClr>
                </a:solidFill>
                <a:latin typeface="Verdana" panose="020B0604030504040204" pitchFamily="34" charset="0"/>
                <a:ea typeface="Verdana" panose="020B0604030504040204" pitchFamily="34" charset="0"/>
                <a:sym typeface="+mn-ea"/>
              </a:rPr>
              <a:t>Free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and</a:t>
            </a:r>
            <a:r>
              <a:rPr spc="-2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7.81%</a:t>
            </a:r>
            <a:r>
              <a:rPr spc="-25"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apps</a:t>
            </a:r>
            <a:r>
              <a:rPr spc="-1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are</a:t>
            </a:r>
            <a:r>
              <a:rPr spc="-15"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paid</a:t>
            </a:r>
            <a:r>
              <a:rPr spc="-2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in</a:t>
            </a:r>
            <a:r>
              <a:rPr spc="-1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type.</a:t>
            </a:r>
            <a:r>
              <a:rPr lang="en-IN" spc="-5" dirty="0">
                <a:solidFill>
                  <a:schemeClr val="accent5">
                    <a:lumMod val="50000"/>
                  </a:schemeClr>
                </a:solidFill>
                <a:latin typeface="Verdana" panose="020B0604030504040204" pitchFamily="34" charset="0"/>
                <a:ea typeface="Verdana" panose="020B0604030504040204" pitchFamily="34" charset="0"/>
                <a:cs typeface="Arial MT"/>
                <a:sym typeface="+mn-ea"/>
              </a:rPr>
              <a:t> </a:t>
            </a:r>
            <a:endParaRPr lang="en-IN" spc="-5" dirty="0">
              <a:solidFill>
                <a:schemeClr val="accent5">
                  <a:lumMod val="50000"/>
                </a:schemeClr>
              </a:solidFill>
              <a:latin typeface="Verdana" panose="020B0604030504040204" pitchFamily="34" charset="0"/>
              <a:ea typeface="Verdana" panose="020B0604030504040204" pitchFamily="34" charset="0"/>
              <a:cs typeface="Arial MT"/>
              <a:sym typeface="+mn-ea"/>
            </a:endParaRPr>
          </a:p>
          <a:p>
            <a:pPr marL="321945" indent="-285750" algn="just">
              <a:spcBef>
                <a:spcPts val="1200"/>
              </a:spcBef>
              <a:buFont typeface="Arial" panose="020B0604020202020204" pitchFamily="34" charset="0"/>
              <a:buChar char="•"/>
              <a:tabLst>
                <a:tab pos="469265" algn="l"/>
                <a:tab pos="469900" algn="l"/>
              </a:tabLst>
            </a:pPr>
            <a:r>
              <a:rPr b="1" dirty="0">
                <a:solidFill>
                  <a:schemeClr val="accent5">
                    <a:lumMod val="50000"/>
                  </a:schemeClr>
                </a:solidFill>
                <a:latin typeface="Verdana" panose="020B0604030504040204" pitchFamily="34" charset="0"/>
                <a:ea typeface="Verdana" panose="020B0604030504040204" pitchFamily="34" charset="0"/>
                <a:sym typeface="+mn-ea"/>
              </a:rPr>
              <a:t>81.</a:t>
            </a:r>
            <a:r>
              <a:rPr lang="en-IN" b="1" dirty="0">
                <a:solidFill>
                  <a:schemeClr val="accent5">
                    <a:lumMod val="50000"/>
                  </a:schemeClr>
                </a:solidFill>
                <a:latin typeface="Verdana" panose="020B0604030504040204" pitchFamily="34" charset="0"/>
                <a:ea typeface="Verdana" panose="020B0604030504040204" pitchFamily="34" charset="0"/>
                <a:sym typeface="+mn-ea"/>
              </a:rPr>
              <a:t>8</a:t>
            </a:r>
            <a:r>
              <a:rPr b="1" dirty="0">
                <a:solidFill>
                  <a:schemeClr val="accent5">
                    <a:lumMod val="50000"/>
                  </a:schemeClr>
                </a:solidFill>
                <a:latin typeface="Verdana" panose="020B0604030504040204" pitchFamily="34" charset="0"/>
                <a:ea typeface="Verdana" panose="020B0604030504040204" pitchFamily="34" charset="0"/>
                <a:sym typeface="+mn-ea"/>
              </a:rPr>
              <a:t>0%</a:t>
            </a:r>
            <a:r>
              <a:rPr b="1" spc="-40" dirty="0">
                <a:solidFill>
                  <a:schemeClr val="accent5">
                    <a:lumMod val="50000"/>
                  </a:schemeClr>
                </a:solidFill>
                <a:latin typeface="Verdana" panose="020B0604030504040204" pitchFamily="34" charset="0"/>
                <a:ea typeface="Verdana" panose="020B0604030504040204" pitchFamily="34" charset="0"/>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apps</a:t>
            </a:r>
            <a:r>
              <a:rPr spc="-25"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spc="-5" dirty="0">
                <a:solidFill>
                  <a:schemeClr val="accent5">
                    <a:lumMod val="50000"/>
                  </a:schemeClr>
                </a:solidFill>
                <a:latin typeface="Verdana" panose="020B0604030504040204" pitchFamily="34" charset="0"/>
                <a:ea typeface="Verdana" panose="020B0604030504040204" pitchFamily="34" charset="0"/>
                <a:cs typeface="Arial MT"/>
                <a:sym typeface="+mn-ea"/>
              </a:rPr>
              <a:t>have </a:t>
            </a:r>
            <a:r>
              <a:rPr b="1" spc="-10" dirty="0">
                <a:solidFill>
                  <a:schemeClr val="accent5">
                    <a:lumMod val="50000"/>
                  </a:schemeClr>
                </a:solidFill>
                <a:latin typeface="Verdana" panose="020B0604030504040204" pitchFamily="34" charset="0"/>
                <a:ea typeface="Verdana" panose="020B0604030504040204" pitchFamily="34" charset="0"/>
                <a:sym typeface="+mn-ea"/>
              </a:rPr>
              <a:t>Everyone</a:t>
            </a:r>
            <a:r>
              <a:rPr b="1" spc="20" dirty="0">
                <a:solidFill>
                  <a:schemeClr val="accent5">
                    <a:lumMod val="50000"/>
                  </a:schemeClr>
                </a:solidFill>
                <a:latin typeface="Verdana" panose="020B0604030504040204" pitchFamily="34" charset="0"/>
                <a:ea typeface="Verdana" panose="020B0604030504040204" pitchFamily="34" charset="0"/>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content</a:t>
            </a:r>
            <a:r>
              <a:rPr spc="-40" dirty="0">
                <a:solidFill>
                  <a:schemeClr val="accent5">
                    <a:lumMod val="50000"/>
                  </a:schemeClr>
                </a:solidFill>
                <a:latin typeface="Verdana" panose="020B0604030504040204" pitchFamily="34" charset="0"/>
                <a:ea typeface="Verdana" panose="020B0604030504040204" pitchFamily="34" charset="0"/>
                <a:cs typeface="Arial MT"/>
                <a:sym typeface="+mn-ea"/>
              </a:rPr>
              <a:t> </a:t>
            </a:r>
            <a:r>
              <a:rPr dirty="0">
                <a:solidFill>
                  <a:schemeClr val="accent5">
                    <a:lumMod val="50000"/>
                  </a:schemeClr>
                </a:solidFill>
                <a:latin typeface="Verdana" panose="020B0604030504040204" pitchFamily="34" charset="0"/>
                <a:ea typeface="Verdana" panose="020B0604030504040204" pitchFamily="34" charset="0"/>
                <a:cs typeface="Arial MT"/>
                <a:sym typeface="+mn-ea"/>
              </a:rPr>
              <a:t>rating.</a:t>
            </a:r>
            <a:endPar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21945" indent="-285750" algn="just">
              <a:spcBef>
                <a:spcPts val="1200"/>
              </a:spcBef>
              <a:buFont typeface="Arial" panose="020B0604020202020204" pitchFamily="34" charset="0"/>
              <a:buChar char="•"/>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Game</a:t>
            </a:r>
            <a:endParaRPr 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21945" indent="-285750" algn="just">
              <a:spcBef>
                <a:spcPts val="1200"/>
              </a:spcBef>
              <a:buFont typeface="Arial" panose="020B0604020202020204" pitchFamily="34" charset="0"/>
              <a:buChar char="•"/>
              <a:tabLst>
                <a:tab pos="469265" algn="l"/>
                <a:tab pos="469900" algn="l"/>
              </a:tabLst>
            </a:pPr>
            <a:r>
              <a:rPr lang="en-IN" dirty="0">
                <a:solidFill>
                  <a:schemeClr val="accent5">
                    <a:lumMod val="50000"/>
                  </a:schemeClr>
                </a:solidFill>
                <a:latin typeface="Verdana" panose="020B0604030504040204" pitchFamily="34" charset="0"/>
                <a:ea typeface="Verdana" panose="020B0604030504040204" pitchFamily="34" charset="0"/>
              </a:rPr>
              <a:t>Most of the apps (around 50%) have an average rating of </a:t>
            </a:r>
            <a:r>
              <a:rPr lang="en-IN" b="1" dirty="0">
                <a:solidFill>
                  <a:schemeClr val="accent5">
                    <a:lumMod val="50000"/>
                  </a:schemeClr>
                </a:solidFill>
                <a:latin typeface="Verdana" panose="020B0604030504040204" pitchFamily="34" charset="0"/>
                <a:ea typeface="Verdana" panose="020B0604030504040204" pitchFamily="34" charset="0"/>
              </a:rPr>
              <a:t>4.3; </a:t>
            </a:r>
            <a:r>
              <a:rPr lang="en-IN" dirty="0">
                <a:solidFill>
                  <a:schemeClr val="accent5">
                    <a:lumMod val="50000"/>
                  </a:schemeClr>
                </a:solidFill>
                <a:latin typeface="Verdana" panose="020B0604030504040204" pitchFamily="34" charset="0"/>
                <a:ea typeface="Verdana" panose="020B0604030504040204" pitchFamily="34" charset="0"/>
              </a:rPr>
              <a:t>The rest of the apps are below </a:t>
            </a:r>
            <a:r>
              <a:rPr lang="en-IN" b="1" dirty="0">
                <a:solidFill>
                  <a:schemeClr val="accent5">
                    <a:lumMod val="50000"/>
                  </a:schemeClr>
                </a:solidFill>
                <a:latin typeface="Verdana" panose="020B0604030504040204" pitchFamily="34" charset="0"/>
                <a:ea typeface="Verdana" panose="020B0604030504040204" pitchFamily="34" charset="0"/>
              </a:rPr>
              <a:t>4.3.</a:t>
            </a:r>
            <a:endParaRPr lang="en-IN" b="1" dirty="0">
              <a:solidFill>
                <a:schemeClr val="accent5">
                  <a:lumMod val="50000"/>
                </a:schemeClr>
              </a:solidFill>
              <a:latin typeface="Verdana" panose="020B0604030504040204" pitchFamily="34" charset="0"/>
              <a:ea typeface="Verdana" panose="020B0604030504040204" pitchFamily="34" charset="0"/>
            </a:endParaRPr>
          </a:p>
          <a:p>
            <a:pPr marL="321945" indent="-285750" algn="just">
              <a:spcBef>
                <a:spcPts val="1200"/>
              </a:spcBef>
              <a:buFont typeface="Arial" panose="020B0604020202020204" pitchFamily="34" charset="0"/>
              <a:buChar char="•"/>
              <a:tabLst>
                <a:tab pos="469265" algn="l"/>
                <a:tab pos="469900" algn="l"/>
              </a:tabLst>
            </a:pPr>
            <a:r>
              <a:rPr lang="en-IN" dirty="0">
                <a:solidFill>
                  <a:schemeClr val="accent5">
                    <a:lumMod val="50000"/>
                  </a:schemeClr>
                </a:solidFill>
                <a:latin typeface="Verdana" panose="020B0604030504040204" pitchFamily="34" charset="0"/>
                <a:ea typeface="Verdana" panose="020B0604030504040204" pitchFamily="34" charset="0"/>
              </a:rPr>
              <a:t>Most of the apps are under the size of </a:t>
            </a:r>
            <a:r>
              <a:rPr lang="en-IN" b="1" dirty="0">
                <a:solidFill>
                  <a:schemeClr val="accent5">
                    <a:lumMod val="50000"/>
                  </a:schemeClr>
                </a:solidFill>
                <a:latin typeface="Verdana" panose="020B0604030504040204" pitchFamily="34" charset="0"/>
                <a:ea typeface="Verdana" panose="020B0604030504040204" pitchFamily="34" charset="0"/>
              </a:rPr>
              <a:t>50 MB.</a:t>
            </a:r>
            <a:endParaRPr lang="en-IN" b="1" dirty="0">
              <a:solidFill>
                <a:schemeClr val="accent5">
                  <a:lumMod val="50000"/>
                </a:schemeClr>
              </a:solidFill>
              <a:latin typeface="Verdana" panose="020B0604030504040204" pitchFamily="34" charset="0"/>
              <a:ea typeface="Verdana" panose="020B0604030504040204" pitchFamily="34" charset="0"/>
            </a:endParaRPr>
          </a:p>
          <a:p>
            <a:pPr marL="321945" indent="-285750" algn="just">
              <a:spcBef>
                <a:spcPts val="1200"/>
              </a:spcBef>
              <a:buFont typeface="Arial" panose="020B0604020202020204" pitchFamily="34" charset="0"/>
              <a:buChar char="•"/>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sym typeface="+mn-ea"/>
              </a:rPr>
              <a:t>The median size of the apps in the play store is </a:t>
            </a:r>
            <a:r>
              <a:rPr lang="en-US" b="1" dirty="0">
                <a:solidFill>
                  <a:schemeClr val="accent5">
                    <a:lumMod val="50000"/>
                  </a:schemeClr>
                </a:solidFill>
                <a:latin typeface="Verdana" panose="020B0604030504040204" pitchFamily="34" charset="0"/>
                <a:ea typeface="Verdana" panose="020B0604030504040204" pitchFamily="34" charset="0"/>
                <a:sym typeface="+mn-ea"/>
              </a:rPr>
              <a:t>12 MB</a:t>
            </a:r>
            <a:endParaRPr lang="en-US" dirty="0">
              <a:solidFill>
                <a:schemeClr val="accent5">
                  <a:lumMod val="50000"/>
                </a:schemeClr>
              </a:solidFill>
              <a:latin typeface="Verdana" panose="020B0604030504040204" pitchFamily="34" charset="0"/>
              <a:ea typeface="Verdana" panose="020B0604030504040204" pitchFamily="34" charset="0"/>
            </a:endParaRPr>
          </a:p>
          <a:p>
            <a:pPr marL="321945" indent="-285750" algn="just">
              <a:spcBef>
                <a:spcPts val="1200"/>
              </a:spcBef>
              <a:buFont typeface="Arial" panose="020B0604020202020204" pitchFamily="34" charset="0"/>
              <a:buChar char="•"/>
              <a:tabLst>
                <a:tab pos="469265" algn="l"/>
                <a:tab pos="469900" algn="l"/>
              </a:tabLst>
            </a:pPr>
            <a:endParaRPr lang="en-IN" b="1" dirty="0">
              <a:solidFill>
                <a:schemeClr val="accent5">
                  <a:lumMod val="50000"/>
                </a:schemeClr>
              </a:solidFill>
              <a:latin typeface="Verdana" panose="020B0604030504040204" pitchFamily="34" charset="0"/>
              <a:ea typeface="Verdana" panose="020B0604030504040204" pitchFamily="34" charset="0"/>
            </a:endParaRPr>
          </a:p>
          <a:p>
            <a:pPr marL="321945" indent="-285750" algn="just">
              <a:spcBef>
                <a:spcPts val="1200"/>
              </a:spcBef>
              <a:buClr>
                <a:srgbClr val="F5FCFF"/>
              </a:buClr>
              <a:buSzPct val="71000"/>
              <a:tabLst>
                <a:tab pos="354965" algn="l"/>
                <a:tab pos="355600" algn="l"/>
              </a:tabLst>
            </a:pPr>
            <a:r>
              <a:rPr lang="en-US" dirty="0">
                <a:solidFill>
                  <a:schemeClr val="accent5">
                    <a:lumMod val="50000"/>
                  </a:schemeClr>
                </a:solidFill>
                <a:latin typeface="Verdana" panose="020B0604030504040204" pitchFamily="34" charset="0"/>
                <a:ea typeface="Verdana" panose="020B0604030504040204" pitchFamily="34" charset="0"/>
                <a:cs typeface="Arial MT"/>
              </a:rPr>
              <a:t> </a:t>
            </a:r>
            <a:endParaRPr lang="en-US"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endParaRPr lang="en-US"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endParaRPr lang="en-US" dirty="0">
              <a:solidFill>
                <a:schemeClr val="accent2"/>
              </a:solidFill>
              <a:latin typeface="Verdana" panose="020B0604030504040204" pitchFamily="34" charset="0"/>
              <a:ea typeface="Verdana" panose="020B0604030504040204" pitchFamily="34" charset="0"/>
            </a:endParaRPr>
          </a:p>
          <a:p>
            <a:pPr marL="36195" algn="just">
              <a:spcBef>
                <a:spcPts val="1200"/>
              </a:spcBef>
              <a:buClr>
                <a:srgbClr val="F5FCFF"/>
              </a:buClr>
              <a:buSzPct val="71000"/>
              <a:tabLst>
                <a:tab pos="354965" algn="l"/>
                <a:tab pos="355600" algn="l"/>
              </a:tabLst>
            </a:pPr>
            <a:endParaRPr lang="en-US" dirty="0">
              <a:solidFill>
                <a:schemeClr val="accent5">
                  <a:lumMod val="50000"/>
                </a:schemeClr>
              </a:solidFill>
              <a:latin typeface="Verdana" panose="020B0604030504040204" pitchFamily="34" charset="0"/>
              <a:ea typeface="Verdana" panose="020B0604030504040204" pitchFamily="34" charset="0"/>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extLst>
              <a:ext uri="{BEBA8EAE-BF5A-486C-A8C5-ECC9F3942E4B}">
                <a14:imgProps xmlns:a14="http://schemas.microsoft.com/office/drawing/2010/main">
                  <a14:imgLayer r:embed="rId2">
                    <a14:imgEffect>
                      <a14:colorTemperature colorTemp="11200"/>
                    </a14:imgEffect>
                  </a14:imgLayer>
                </a14:imgProps>
              </a:ext>
            </a:extLst>
          </a:blip>
          <a:stretch>
            <a:fillRect/>
          </a:stretch>
        </p:blipFill>
        <p:spPr>
          <a:xfrm>
            <a:off x="2700867" y="701995"/>
            <a:ext cx="4367701" cy="3925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accent5"/>
                </a:solidFill>
                <a:latin typeface="+mn-lt"/>
                <a:cs typeface="Old Standard TT"/>
              </a:rPr>
              <a:t>WHY ANALYZE THE GOOGLE</a:t>
            </a:r>
            <a:r>
              <a:rPr sz="2400" b="1" spc="-135" dirty="0">
                <a:solidFill>
                  <a:schemeClr val="accent5"/>
                </a:solidFill>
                <a:latin typeface="+mn-lt"/>
                <a:cs typeface="Old Standard TT"/>
              </a:rPr>
              <a:t> </a:t>
            </a:r>
            <a:r>
              <a:rPr sz="2400" b="1" dirty="0">
                <a:solidFill>
                  <a:schemeClr val="accent5"/>
                </a:solidFill>
                <a:latin typeface="+mn-lt"/>
                <a:cs typeface="Old Standard TT"/>
              </a:rPr>
              <a:t>PLAY  </a:t>
            </a:r>
            <a:r>
              <a:rPr sz="2400" b="1" spc="-5" dirty="0">
                <a:solidFill>
                  <a:schemeClr val="accent5"/>
                </a:solidFill>
                <a:latin typeface="+mn-lt"/>
                <a:cs typeface="Old Standard TT"/>
              </a:rPr>
              <a:t>STORE?</a:t>
            </a:r>
            <a:endParaRPr sz="2400" b="1" dirty="0">
              <a:solidFill>
                <a:schemeClr val="accent5"/>
              </a:solidFill>
              <a:latin typeface="+mn-lt"/>
              <a:cs typeface="Old Standard TT"/>
            </a:endParaRPr>
          </a:p>
        </p:txBody>
      </p:sp>
      <p:sp>
        <p:nvSpPr>
          <p:cNvPr id="5" name="object 3"/>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5000"/>
              </a:lnSpc>
              <a:spcBef>
                <a:spcPts val="100"/>
              </a:spcBef>
            </a:pPr>
            <a:r>
              <a:rPr sz="1800" dirty="0">
                <a:latin typeface="Arial" panose="020B0604020202020204"/>
                <a:cs typeface="Arial" panose="020B0604020202020204"/>
              </a:rPr>
              <a:t>What </a:t>
            </a:r>
            <a:r>
              <a:rPr sz="1800" spc="-5" dirty="0">
                <a:latin typeface="Arial" panose="020B0604020202020204"/>
                <a:cs typeface="Arial" panose="020B0604020202020204"/>
              </a:rPr>
              <a:t>makes an App  popular? Can </a:t>
            </a:r>
            <a:r>
              <a:rPr sz="1800" spc="-25" dirty="0">
                <a:latin typeface="Arial" panose="020B0604020202020204"/>
                <a:cs typeface="Arial" panose="020B0604020202020204"/>
              </a:rPr>
              <a:t>we </a:t>
            </a:r>
            <a:r>
              <a:rPr sz="1800" spc="-5" dirty="0">
                <a:latin typeface="Arial" panose="020B0604020202020204"/>
                <a:cs typeface="Arial" panose="020B0604020202020204"/>
              </a:rPr>
              <a:t>predict  how </a:t>
            </a:r>
            <a:r>
              <a:rPr sz="1800" spc="-10" dirty="0">
                <a:latin typeface="Arial" panose="020B0604020202020204"/>
                <a:cs typeface="Arial" panose="020B0604020202020204"/>
              </a:rPr>
              <a:t>popular </a:t>
            </a:r>
            <a:r>
              <a:rPr sz="1800" spc="-5" dirty="0">
                <a:latin typeface="Arial" panose="020B0604020202020204"/>
                <a:cs typeface="Arial" panose="020B0604020202020204"/>
              </a:rPr>
              <a:t>it’s </a:t>
            </a:r>
            <a:r>
              <a:rPr sz="1800" spc="-10" dirty="0">
                <a:latin typeface="Arial" panose="020B0604020202020204"/>
                <a:cs typeface="Arial" panose="020B0604020202020204"/>
              </a:rPr>
              <a:t>going </a:t>
            </a:r>
            <a:r>
              <a:rPr sz="1800" dirty="0">
                <a:latin typeface="Arial" panose="020B0604020202020204"/>
                <a:cs typeface="Arial" panose="020B0604020202020204"/>
              </a:rPr>
              <a:t>to  </a:t>
            </a:r>
            <a:r>
              <a:rPr sz="1800" spc="-10" dirty="0">
                <a:latin typeface="Arial" panose="020B0604020202020204"/>
                <a:cs typeface="Arial" panose="020B0604020202020204"/>
              </a:rPr>
              <a:t>be?</a:t>
            </a:r>
            <a:endParaRPr sz="1800" dirty="0">
              <a:latin typeface="Arial" panose="020B0604020202020204"/>
              <a:cs typeface="Arial" panose="020B0604020202020204"/>
            </a:endParaRPr>
          </a:p>
        </p:txBody>
      </p:sp>
      <p:sp>
        <p:nvSpPr>
          <p:cNvPr id="6" name="object 4"/>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panose="020B0604020202020204"/>
                <a:cs typeface="Arial" panose="020B0604020202020204"/>
              </a:rPr>
              <a:t>Mobile App</a:t>
            </a:r>
            <a:r>
              <a:rPr sz="1800" spc="-55" dirty="0">
                <a:latin typeface="Arial" panose="020B0604020202020204"/>
                <a:cs typeface="Arial" panose="020B0604020202020204"/>
              </a:rPr>
              <a:t> </a:t>
            </a:r>
            <a:r>
              <a:rPr sz="1800" spc="-5" dirty="0">
                <a:latin typeface="Arial" panose="020B0604020202020204"/>
                <a:cs typeface="Arial" panose="020B0604020202020204"/>
              </a:rPr>
              <a:t>Market  is </a:t>
            </a:r>
            <a:r>
              <a:rPr sz="1800" dirty="0">
                <a:latin typeface="Arial" panose="020B0604020202020204"/>
                <a:cs typeface="Arial" panose="020B0604020202020204"/>
              </a:rPr>
              <a:t>set to </a:t>
            </a:r>
            <a:r>
              <a:rPr sz="1800" spc="-5" dirty="0">
                <a:latin typeface="Arial" panose="020B0604020202020204"/>
                <a:cs typeface="Arial" panose="020B0604020202020204"/>
              </a:rPr>
              <a:t>grow 20%  by</a:t>
            </a:r>
            <a:r>
              <a:rPr sz="1800" spc="-10" dirty="0">
                <a:latin typeface="Arial" panose="020B0604020202020204"/>
                <a:cs typeface="Arial" panose="020B0604020202020204"/>
              </a:rPr>
              <a:t> </a:t>
            </a:r>
            <a:r>
              <a:rPr sz="1800" spc="-5" dirty="0">
                <a:latin typeface="Arial" panose="020B0604020202020204"/>
                <a:cs typeface="Arial" panose="020B0604020202020204"/>
              </a:rPr>
              <a:t>2023</a:t>
            </a:r>
            <a:endParaRPr sz="1800" dirty="0">
              <a:latin typeface="Arial" panose="020B0604020202020204"/>
              <a:cs typeface="Arial" panose="020B0604020202020204"/>
            </a:endParaRPr>
          </a:p>
        </p:txBody>
      </p:sp>
      <p:sp>
        <p:nvSpPr>
          <p:cNvPr id="7" name="object 5"/>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panose="020B0604020202020204"/>
                <a:cs typeface="Arial" panose="020B0604020202020204"/>
              </a:rPr>
              <a:t>Android Apps  comprise </a:t>
            </a:r>
            <a:r>
              <a:rPr sz="1800" spc="-10" dirty="0">
                <a:latin typeface="Arial" panose="020B0604020202020204"/>
                <a:cs typeface="Arial" panose="020B0604020202020204"/>
              </a:rPr>
              <a:t>90% </a:t>
            </a:r>
            <a:r>
              <a:rPr sz="1800" spc="-5" dirty="0">
                <a:latin typeface="Arial" panose="020B0604020202020204"/>
                <a:cs typeface="Arial" panose="020B0604020202020204"/>
              </a:rPr>
              <a:t>of</a:t>
            </a:r>
            <a:r>
              <a:rPr sz="1800" spc="-45" dirty="0">
                <a:latin typeface="Arial" panose="020B0604020202020204"/>
                <a:cs typeface="Arial" panose="020B0604020202020204"/>
              </a:rPr>
              <a:t> </a:t>
            </a:r>
            <a:r>
              <a:rPr sz="1800" dirty="0">
                <a:latin typeface="Arial" panose="020B0604020202020204"/>
                <a:cs typeface="Arial" panose="020B0604020202020204"/>
              </a:rPr>
              <a:t>the  </a:t>
            </a:r>
            <a:r>
              <a:rPr sz="1800" spc="-5" dirty="0">
                <a:latin typeface="Arial" panose="020B0604020202020204"/>
                <a:cs typeface="Arial" panose="020B0604020202020204"/>
              </a:rPr>
              <a:t>Mobile App</a:t>
            </a:r>
            <a:r>
              <a:rPr sz="1800" spc="-15" dirty="0">
                <a:latin typeface="Arial" panose="020B0604020202020204"/>
                <a:cs typeface="Arial" panose="020B0604020202020204"/>
              </a:rPr>
              <a:t> </a:t>
            </a:r>
            <a:r>
              <a:rPr sz="1800" spc="-5" dirty="0">
                <a:latin typeface="Arial" panose="020B0604020202020204"/>
                <a:cs typeface="Arial" panose="020B0604020202020204"/>
              </a:rPr>
              <a:t>Market</a:t>
            </a:r>
            <a:endParaRPr sz="1800" dirty="0">
              <a:latin typeface="Arial" panose="020B0604020202020204"/>
              <a:cs typeface="Arial" panose="020B0604020202020204"/>
            </a:endParaRPr>
          </a:p>
        </p:txBody>
      </p:sp>
      <p:sp>
        <p:nvSpPr>
          <p:cNvPr id="8" name="object 6"/>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5000"/>
              </a:lnSpc>
              <a:spcBef>
                <a:spcPts val="100"/>
              </a:spcBef>
            </a:pPr>
            <a:r>
              <a:rPr sz="1800" dirty="0">
                <a:latin typeface="Arial" panose="020B0604020202020204"/>
                <a:cs typeface="Arial" panose="020B0604020202020204"/>
              </a:rPr>
              <a:t>What </a:t>
            </a:r>
            <a:r>
              <a:rPr sz="1800" spc="-5" dirty="0">
                <a:latin typeface="Arial" panose="020B0604020202020204"/>
                <a:cs typeface="Arial" panose="020B0604020202020204"/>
              </a:rPr>
              <a:t>are some  interesting patterns in  user behavior related</a:t>
            </a:r>
            <a:r>
              <a:rPr sz="1800" spc="-30" dirty="0">
                <a:latin typeface="Arial" panose="020B0604020202020204"/>
                <a:cs typeface="Arial" panose="020B0604020202020204"/>
              </a:rPr>
              <a:t> </a:t>
            </a:r>
            <a:r>
              <a:rPr sz="1800" dirty="0">
                <a:latin typeface="Arial" panose="020B0604020202020204"/>
                <a:cs typeface="Arial" panose="020B0604020202020204"/>
              </a:rPr>
              <a:t>to  </a:t>
            </a:r>
            <a:r>
              <a:rPr sz="1800" spc="-5" dirty="0">
                <a:latin typeface="Arial" panose="020B0604020202020204"/>
                <a:cs typeface="Arial" panose="020B0604020202020204"/>
              </a:rPr>
              <a:t>app usage </a:t>
            </a:r>
            <a:r>
              <a:rPr sz="1800" dirty="0">
                <a:latin typeface="Arial" panose="020B0604020202020204"/>
                <a:cs typeface="Arial" panose="020B0604020202020204"/>
              </a:rPr>
              <a:t>&amp;</a:t>
            </a:r>
            <a:r>
              <a:rPr sz="1800" spc="-55" dirty="0">
                <a:latin typeface="Arial" panose="020B0604020202020204"/>
                <a:cs typeface="Arial" panose="020B0604020202020204"/>
              </a:rPr>
              <a:t> </a:t>
            </a:r>
            <a:r>
              <a:rPr sz="1800" spc="-5" dirty="0">
                <a:latin typeface="Arial" panose="020B0604020202020204"/>
                <a:cs typeface="Arial" panose="020B0604020202020204"/>
              </a:rPr>
              <a:t>feedback</a:t>
            </a:r>
            <a:r>
              <a:rPr sz="1800" spc="-5" dirty="0">
                <a:solidFill>
                  <a:srgbClr val="FFFFFF"/>
                </a:solidFill>
                <a:latin typeface="Arial" panose="020B0604020202020204"/>
                <a:cs typeface="Arial" panose="020B0604020202020204"/>
              </a:rPr>
              <a:t>?</a:t>
            </a:r>
            <a:endParaRPr sz="1800" dirty="0">
              <a:latin typeface="Arial" panose="020B0604020202020204"/>
              <a:cs typeface="Arial" panose="020B0604020202020204"/>
            </a:endParaRPr>
          </a:p>
        </p:txBody>
      </p:sp>
      <p:sp>
        <p:nvSpPr>
          <p:cNvPr id="9" name="object 7"/>
          <p:cNvSpPr/>
          <p:nvPr/>
        </p:nvSpPr>
        <p:spPr>
          <a:xfrm>
            <a:off x="943355" y="1420367"/>
            <a:ext cx="960119" cy="961643"/>
          </a:xfrm>
          <a:prstGeom prst="rect">
            <a:avLst/>
          </a:prstGeom>
          <a:blipFill>
            <a:blip r:embed="rId1" cstate="print"/>
            <a:stretch>
              <a:fillRect/>
            </a:stretch>
          </a:blipFill>
        </p:spPr>
        <p:txBody>
          <a:bodyPr wrap="square" lIns="0" tIns="0" rIns="0" bIns="0" rtlCol="0"/>
          <a:lstStyle/>
          <a:p/>
        </p:txBody>
      </p:sp>
      <p:sp>
        <p:nvSpPr>
          <p:cNvPr id="10" name="object 8"/>
          <p:cNvSpPr/>
          <p:nvPr/>
        </p:nvSpPr>
        <p:spPr>
          <a:xfrm>
            <a:off x="4919471" y="3182111"/>
            <a:ext cx="926591" cy="928116"/>
          </a:xfrm>
          <a:prstGeom prst="rect">
            <a:avLst/>
          </a:prstGeom>
          <a:blipFill>
            <a:blip r:embed="rId2" cstate="print"/>
            <a:stretch>
              <a:fillRect/>
            </a:stretch>
          </a:blipFill>
        </p:spPr>
        <p:txBody>
          <a:bodyPr wrap="square" lIns="0" tIns="0" rIns="0" bIns="0" rtlCol="0"/>
          <a:lstStyle/>
          <a:p/>
        </p:txBody>
      </p:sp>
      <p:sp>
        <p:nvSpPr>
          <p:cNvPr id="11" name="object 9"/>
          <p:cNvSpPr/>
          <p:nvPr/>
        </p:nvSpPr>
        <p:spPr>
          <a:xfrm>
            <a:off x="943355" y="3157727"/>
            <a:ext cx="960119" cy="960120"/>
          </a:xfrm>
          <a:prstGeom prst="rect">
            <a:avLst/>
          </a:prstGeom>
          <a:blipFill>
            <a:blip r:embed="rId3" cstate="print"/>
            <a:stretch>
              <a:fillRect/>
            </a:stretch>
          </a:blipFill>
        </p:spPr>
        <p:txBody>
          <a:bodyPr wrap="square" lIns="0" tIns="0" rIns="0" bIns="0" rtlCol="0"/>
          <a:lstStyle/>
          <a:p/>
        </p:txBody>
      </p:sp>
      <p:sp>
        <p:nvSpPr>
          <p:cNvPr id="12" name="object 10"/>
          <p:cNvSpPr/>
          <p:nvPr/>
        </p:nvSpPr>
        <p:spPr>
          <a:xfrm>
            <a:off x="4791455" y="1447800"/>
            <a:ext cx="961644" cy="960119"/>
          </a:xfrm>
          <a:prstGeom prst="rect">
            <a:avLst/>
          </a:prstGeom>
          <a:blipFill>
            <a:blip r:embed="rId4" cstate="print"/>
            <a:stretch>
              <a:fillRect/>
            </a:stretch>
          </a:blipFill>
        </p:spPr>
        <p:txBody>
          <a:bodyPr wrap="square" lIns="0" tIns="0" rIns="0" bIns="0" rtlCol="0"/>
          <a:lstStyle/>
          <a:p/>
        </p:txBody>
      </p:sp>
      <p:grpSp>
        <p:nvGrpSpPr>
          <p:cNvPr id="13" name="object 11"/>
          <p:cNvGrpSpPr/>
          <p:nvPr/>
        </p:nvGrpSpPr>
        <p:grpSpPr>
          <a:xfrm>
            <a:off x="538542" y="321949"/>
            <a:ext cx="809625" cy="809625"/>
            <a:chOff x="478536" y="263652"/>
            <a:chExt cx="809625" cy="809625"/>
          </a:xfrm>
        </p:grpSpPr>
        <p:sp>
          <p:nvSpPr>
            <p:cNvPr id="14" name="object 12"/>
            <p:cNvSpPr/>
            <p:nvPr/>
          </p:nvSpPr>
          <p:spPr>
            <a:xfrm>
              <a:off x="478536" y="263652"/>
              <a:ext cx="809244" cy="809244"/>
            </a:xfrm>
            <a:prstGeom prst="rect">
              <a:avLst/>
            </a:prstGeom>
            <a:blipFill>
              <a:blip r:embed="rId5" cstate="print"/>
              <a:stretch>
                <a:fillRect/>
              </a:stretch>
            </a:blipFill>
          </p:spPr>
          <p:txBody>
            <a:bodyPr wrap="square" lIns="0" tIns="0" rIns="0" bIns="0" rtlCol="0"/>
            <a:lstStyle/>
            <a:p/>
          </p:txBody>
        </p:sp>
        <p:sp>
          <p:nvSpPr>
            <p:cNvPr id="15" name="object 13"/>
            <p:cNvSpPr/>
            <p:nvPr/>
          </p:nvSpPr>
          <p:spPr>
            <a:xfrm>
              <a:off x="537972" y="303276"/>
              <a:ext cx="694944" cy="696468"/>
            </a:xfrm>
            <a:prstGeom prst="rect">
              <a:avLst/>
            </a:prstGeom>
            <a:blipFill>
              <a:blip r:embed="rId6" cstate="print"/>
              <a:stretch>
                <a:fillRect/>
              </a:stretch>
            </a:blipFill>
          </p:spPr>
          <p:txBody>
            <a:bodyPr wrap="square" lIns="0" tIns="0" rIns="0" bIns="0" rtlCol="0"/>
            <a:lstStyle/>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2800" b="1" i="0" u="none" strike="noStrike" cap="none" dirty="0">
                <a:solidFill>
                  <a:schemeClr val="accent5"/>
                </a:solidFill>
                <a:sym typeface="Arial" panose="020B0604020202020204"/>
              </a:rPr>
              <a:t>Introduction</a:t>
            </a:r>
            <a:endParaRPr sz="2800" dirty="0">
              <a:solidFill>
                <a:schemeClr val="accent5"/>
              </a:solidFill>
            </a:endParaRPr>
          </a:p>
        </p:txBody>
      </p:sp>
      <p:pic>
        <p:nvPicPr>
          <p:cNvPr id="6" name="Picture 5" hidden="1"/>
          <p:cNvPicPr>
            <a:picLocks noChangeAspect="1"/>
          </p:cNvPicPr>
          <p:nvPr/>
        </p:nvPicPr>
        <p:blipFill>
          <a:blip r:embed="rId1"/>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429895" indent="-285750" algn="just">
              <a:lnSpc>
                <a:spcPct val="100000"/>
              </a:lnSpc>
              <a:buClr>
                <a:srgbClr val="000000"/>
              </a:buClr>
              <a:buFont typeface="Courier New" panose="02070309020205020404" pitchFamily="49" charset="0"/>
              <a:buChar char="o"/>
            </a:pPr>
            <a:r>
              <a:rPr lang="en-US" sz="1600" b="0" strike="noStrike" spc="-1" dirty="0">
                <a:solidFill>
                  <a:schemeClr val="accent2"/>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r>
              <a:rPr lang="en-US" sz="1600" b="0" strike="noStrike" spc="-1" dirty="0" smtClean="0">
                <a:solidFill>
                  <a:schemeClr val="accent2"/>
                </a:solidFill>
                <a:latin typeface="Verdana" panose="020B0604030504040204" pitchFamily="34" charset="0"/>
                <a:ea typeface="Verdana" panose="020B0604030504040204" pitchFamily="34" charset="0"/>
              </a:rPr>
              <a:t>.</a:t>
            </a:r>
            <a:endParaRPr lang="en-US" sz="1600" b="0" strike="noStrike" spc="-1" dirty="0" smtClean="0">
              <a:solidFill>
                <a:schemeClr val="accent2"/>
              </a:solidFill>
              <a:latin typeface="Verdana" panose="020B0604030504040204" pitchFamily="34" charset="0"/>
              <a:ea typeface="Verdana" panose="020B0604030504040204" pitchFamily="34" charset="0"/>
            </a:endParaRPr>
          </a:p>
          <a:p>
            <a:pPr marL="429895" indent="-285750" algn="just">
              <a:lnSpc>
                <a:spcPct val="100000"/>
              </a:lnSpc>
              <a:buClr>
                <a:srgbClr val="000000"/>
              </a:buClr>
              <a:buFont typeface="Courier New" panose="02070309020205020404" pitchFamily="49" charset="0"/>
              <a:buChar char="o"/>
            </a:pPr>
            <a:endParaRPr lang="en-IN" sz="1600" b="0" strike="noStrike" spc="-1" dirty="0">
              <a:solidFill>
                <a:schemeClr val="accent2"/>
              </a:solidFill>
              <a:latin typeface="Verdana" panose="020B0604030504040204" pitchFamily="34" charset="0"/>
              <a:ea typeface="Verdana" panose="020B0604030504040204" pitchFamily="34" charset="0"/>
            </a:endParaRPr>
          </a:p>
          <a:p>
            <a:pPr marL="429895" indent="-285750" algn="just">
              <a:lnSpc>
                <a:spcPct val="100000"/>
              </a:lnSpc>
              <a:buClr>
                <a:srgbClr val="000000"/>
              </a:buClr>
              <a:buFont typeface="Courier New" panose="02070309020205020404" pitchFamily="49" charset="0"/>
              <a:buChar char="o"/>
            </a:pPr>
            <a:r>
              <a:rPr lang="en-US" sz="1600" b="0" strike="noStrike" spc="-1" dirty="0" smtClean="0">
                <a:solidFill>
                  <a:schemeClr val="accent2"/>
                </a:solidFill>
                <a:latin typeface="Verdana" panose="020B0604030504040204" pitchFamily="34" charset="0"/>
                <a:ea typeface="Verdana" panose="020B0604030504040204" pitchFamily="34" charset="0"/>
              </a:rPr>
              <a:t>There </a:t>
            </a:r>
            <a:r>
              <a:rPr lang="en-US" sz="1600" b="0" strike="noStrike" spc="-1" dirty="0">
                <a:solidFill>
                  <a:schemeClr val="accent2"/>
                </a:solidFill>
                <a:latin typeface="Verdana" panose="020B0604030504040204" pitchFamily="34" charset="0"/>
                <a:ea typeface="Verdana" panose="020B0604030504040204" pitchFamily="34" charset="0"/>
              </a:rPr>
              <a:t>are more than 3.04 million apps found on Google Play Store</a:t>
            </a:r>
            <a:r>
              <a:rPr lang="en-US" sz="1600" b="0" strike="noStrike" spc="-1" dirty="0" smtClean="0">
                <a:solidFill>
                  <a:schemeClr val="accent2"/>
                </a:solidFill>
                <a:latin typeface="Verdana" panose="020B0604030504040204" pitchFamily="34" charset="0"/>
                <a:ea typeface="Verdana" panose="020B0604030504040204" pitchFamily="34" charset="0"/>
              </a:rPr>
              <a:t>.</a:t>
            </a:r>
            <a:endParaRPr lang="en-US" sz="1600" b="0" strike="noStrike" spc="-1" dirty="0" smtClean="0">
              <a:solidFill>
                <a:schemeClr val="accent2"/>
              </a:solidFill>
              <a:latin typeface="Verdana" panose="020B0604030504040204" pitchFamily="34" charset="0"/>
              <a:ea typeface="Verdana" panose="020B0604030504040204" pitchFamily="34" charset="0"/>
            </a:endParaRPr>
          </a:p>
          <a:p>
            <a:pPr marL="429895" indent="-285750" algn="just">
              <a:lnSpc>
                <a:spcPct val="100000"/>
              </a:lnSpc>
              <a:buClr>
                <a:srgbClr val="000000"/>
              </a:buClr>
              <a:buFont typeface="Courier New" panose="02070309020205020404" pitchFamily="49" charset="0"/>
              <a:buChar char="o"/>
            </a:pPr>
            <a:endParaRPr lang="en-US" sz="1600" b="0" strike="noStrike" spc="-1" dirty="0">
              <a:solidFill>
                <a:schemeClr val="accent2"/>
              </a:solidFill>
              <a:latin typeface="Verdana" panose="020B0604030504040204" pitchFamily="34" charset="0"/>
              <a:ea typeface="Verdana" panose="020B0604030504040204" pitchFamily="34" charset="0"/>
            </a:endParaRPr>
          </a:p>
          <a:p>
            <a:pPr marL="429895" indent="-285750" algn="just">
              <a:lnSpc>
                <a:spcPct val="100000"/>
              </a:lnSpc>
              <a:buClr>
                <a:srgbClr val="000000"/>
              </a:buClr>
              <a:buFont typeface="Courier New" panose="02070309020205020404" pitchFamily="49" charset="0"/>
              <a:buChar char="o"/>
            </a:pPr>
            <a:r>
              <a:rPr lang="en-US" sz="1600" b="0" strike="noStrike" spc="-1" dirty="0" smtClean="0">
                <a:solidFill>
                  <a:schemeClr val="accent2"/>
                </a:solidFill>
                <a:latin typeface="Verdana" panose="020B0604030504040204" pitchFamily="34" charset="0"/>
                <a:ea typeface="Verdana" panose="020B0604030504040204" pitchFamily="34" charset="0"/>
              </a:rPr>
              <a:t>Actionable </a:t>
            </a:r>
            <a:r>
              <a:rPr lang="en-US" sz="1600" b="0" strike="noStrike" spc="-1" dirty="0">
                <a:solidFill>
                  <a:schemeClr val="accent2"/>
                </a:solidFill>
                <a:latin typeface="Verdana" panose="020B0604030504040204" pitchFamily="34" charset="0"/>
                <a:ea typeface="Verdana" panose="020B0604030504040204" pitchFamily="34" charset="0"/>
              </a:rPr>
              <a:t>insights can be drawn for developers to work on and capture the Android market.</a:t>
            </a:r>
            <a:r>
              <a:rPr lang="en-IN" sz="1600" spc="-1" dirty="0">
                <a:solidFill>
                  <a:schemeClr val="accent2"/>
                </a:solidFill>
                <a:latin typeface="Verdana" panose="020B0604030504040204" pitchFamily="34" charset="0"/>
                <a:ea typeface="Verdana" panose="020B0604030504040204" pitchFamily="34" charset="0"/>
              </a:rPr>
              <a:t> </a:t>
            </a:r>
            <a:r>
              <a:rPr lang="en-US" sz="1600" b="0" strike="noStrike" spc="-1" dirty="0">
                <a:solidFill>
                  <a:schemeClr val="accent2"/>
                </a:solidFill>
                <a:latin typeface="Verdana" panose="020B0604030504040204" pitchFamily="34" charset="0"/>
                <a:ea typeface="Verdana" panose="020B0604030504040204" pitchFamily="34" charset="0"/>
              </a:rPr>
              <a:t>The main goal of our project </a:t>
            </a:r>
            <a:r>
              <a:rPr lang="en-US" sz="1600" b="0" strike="noStrike" spc="-1" dirty="0" smtClean="0">
                <a:solidFill>
                  <a:schemeClr val="accent2"/>
                </a:solidFill>
                <a:latin typeface="Verdana" panose="020B0604030504040204" pitchFamily="34" charset="0"/>
                <a:ea typeface="Verdana" panose="020B0604030504040204" pitchFamily="34" charset="0"/>
              </a:rPr>
              <a:t>is-</a:t>
            </a:r>
            <a:endParaRPr lang="en-US" sz="1600" b="0" strike="noStrike" spc="-1" dirty="0" smtClean="0">
              <a:solidFill>
                <a:schemeClr val="accent2"/>
              </a:solidFill>
              <a:latin typeface="Verdana" panose="020B0604030504040204" pitchFamily="34" charset="0"/>
              <a:ea typeface="Verdana" panose="020B0604030504040204" pitchFamily="34" charset="0"/>
            </a:endParaRPr>
          </a:p>
          <a:p>
            <a:pPr marL="144145" algn="just">
              <a:lnSpc>
                <a:spcPct val="100000"/>
              </a:lnSpc>
              <a:buClr>
                <a:srgbClr val="000000"/>
              </a:buClr>
            </a:pPr>
            <a:endParaRPr lang="en-IN" sz="1600" b="0" strike="noStrike" spc="-1" dirty="0">
              <a:solidFill>
                <a:schemeClr val="accent2"/>
              </a:solidFill>
              <a:latin typeface="Verdana" panose="020B0604030504040204" pitchFamily="34" charset="0"/>
              <a:ea typeface="Verdana" panose="020B0604030504040204" pitchFamily="34" charset="0"/>
            </a:endParaRPr>
          </a:p>
          <a:p>
            <a:pPr marL="342900" indent="-342900" algn="just">
              <a:lnSpc>
                <a:spcPct val="100000"/>
              </a:lnSpc>
              <a:buClr>
                <a:srgbClr val="000000"/>
              </a:buClr>
              <a:buFont typeface="+mj-lt"/>
              <a:buAutoNum type="arabicPeriod"/>
            </a:pPr>
            <a:r>
              <a:rPr lang="en-US" sz="1600" b="0" strike="noStrike" spc="-1" dirty="0">
                <a:solidFill>
                  <a:schemeClr val="accent2"/>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2"/>
              </a:solidFill>
              <a:latin typeface="Verdana" panose="020B0604030504040204" pitchFamily="34" charset="0"/>
              <a:ea typeface="Verdana" panose="020B0604030504040204" pitchFamily="34" charset="0"/>
            </a:endParaRPr>
          </a:p>
          <a:p>
            <a:pPr marL="342900" indent="-342900" algn="just">
              <a:lnSpc>
                <a:spcPct val="100000"/>
              </a:lnSpc>
              <a:buClr>
                <a:srgbClr val="000000"/>
              </a:buClr>
              <a:buFont typeface="+mj-lt"/>
              <a:buAutoNum type="arabicPeriod"/>
            </a:pPr>
            <a:r>
              <a:rPr lang="en-US" sz="1600" b="0" strike="noStrike" spc="-1" dirty="0">
                <a:solidFill>
                  <a:schemeClr val="accent2"/>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2"/>
                </a:solidFill>
                <a:latin typeface="Montserrat" panose="00000500000000000000"/>
                <a:ea typeface="Arial" panose="020B0604020202020204"/>
              </a:rPr>
              <a:t>.</a:t>
            </a:r>
            <a:endParaRPr lang="en-IN" sz="1600" b="0" strike="noStrike" spc="-1" dirty="0">
              <a:solidFill>
                <a:schemeClr val="accent2"/>
              </a:solidFill>
              <a:latin typeface="Arial" panose="020B0604020202020204"/>
            </a:endParaRPr>
          </a:p>
          <a:p>
            <a:pPr marL="215900" indent="-71755" algn="just">
              <a:lnSpc>
                <a:spcPct val="100000"/>
              </a:lnSpc>
              <a:buClr>
                <a:srgbClr val="000000"/>
              </a:buClr>
              <a:buFont typeface="Arial" panose="020B0604020202020204"/>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endParaRPr lang="en-US" spc="-1" dirty="0">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p:cNvGrpSpPr/>
          <p:nvPr/>
        </p:nvGrpSpPr>
        <p:grpSpPr>
          <a:xfrm>
            <a:off x="390926" y="195517"/>
            <a:ext cx="481593" cy="467670"/>
            <a:chOff x="478536" y="263652"/>
            <a:chExt cx="809625" cy="809625"/>
          </a:xfrm>
        </p:grpSpPr>
        <p:sp>
          <p:nvSpPr>
            <p:cNvPr id="8" name="object 12"/>
            <p:cNvSpPr/>
            <p:nvPr/>
          </p:nvSpPr>
          <p:spPr>
            <a:xfrm>
              <a:off x="478536" y="263652"/>
              <a:ext cx="809244" cy="809244"/>
            </a:xfrm>
            <a:prstGeom prst="rect">
              <a:avLst/>
            </a:prstGeom>
            <a:blipFill>
              <a:blip r:embed="rId2" cstate="print"/>
              <a:stretch>
                <a:fillRect/>
              </a:stretch>
            </a:blipFill>
          </p:spPr>
          <p:txBody>
            <a:bodyPr wrap="square" lIns="0" tIns="0" rIns="0" bIns="0" rtlCol="0"/>
            <a:lstStyle/>
            <a:p/>
          </p:txBody>
        </p:sp>
        <p:sp>
          <p:nvSpPr>
            <p:cNvPr id="9" name="object 13"/>
            <p:cNvSpPr/>
            <p:nvPr/>
          </p:nvSpPr>
          <p:spPr>
            <a:xfrm>
              <a:off x="537972" y="303276"/>
              <a:ext cx="694944" cy="696468"/>
            </a:xfrm>
            <a:prstGeom prst="rect">
              <a:avLst/>
            </a:prstGeom>
            <a:blipFill>
              <a:blip r:embed="rId3" cstate="print"/>
              <a:stretch>
                <a:fillRect/>
              </a:stretch>
            </a:blipFill>
          </p:spPr>
          <p:txBody>
            <a:bodyPr wrap="square" lIns="0" tIns="0" rIns="0" bIns="0" rtlCol="0"/>
            <a:lstStyle/>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4190891"/>
          </a:xfrm>
          <a:prstGeom prst="rect">
            <a:avLst/>
          </a:prstGeom>
        </p:spPr>
        <p:txBody>
          <a:bodyPr vert="horz" wrap="square" lIns="0" tIns="12700" rIns="0" bIns="0" rtlCol="0">
            <a:spAutoFit/>
          </a:bodyPr>
          <a:lstStyle/>
          <a:p>
            <a:pPr marL="469265" marR="58420" indent="-457200" algn="just">
              <a:lnSpc>
                <a:spcPct val="115000"/>
              </a:lnSpc>
              <a:spcBef>
                <a:spcPts val="100"/>
              </a:spcBef>
              <a:buFont typeface="Courier New" panose="02070309020205020404" pitchFamily="49" charset="0"/>
              <a:buChar char="o"/>
              <a:tabLst>
                <a:tab pos="469900" algn="l"/>
              </a:tabLst>
            </a:pPr>
            <a:r>
              <a:rPr sz="1800" spc="-10" dirty="0">
                <a:solidFill>
                  <a:schemeClr val="accent2"/>
                </a:solidFill>
                <a:latin typeface="Verdana" panose="020B0604030504040204"/>
                <a:cs typeface="Verdana" panose="020B0604030504040204"/>
              </a:rPr>
              <a:t>Two </a:t>
            </a:r>
            <a:r>
              <a:rPr sz="1800" dirty="0">
                <a:solidFill>
                  <a:schemeClr val="accent2"/>
                </a:solidFill>
                <a:latin typeface="Verdana" panose="020B0604030504040204"/>
                <a:cs typeface="Verdana" panose="020B0604030504040204"/>
              </a:rPr>
              <a:t>datasets </a:t>
            </a:r>
            <a:r>
              <a:rPr sz="1800" spc="-30" dirty="0">
                <a:solidFill>
                  <a:schemeClr val="accent2"/>
                </a:solidFill>
                <a:latin typeface="Verdana" panose="020B0604030504040204"/>
                <a:cs typeface="Verdana" panose="020B0604030504040204"/>
              </a:rPr>
              <a:t>are </a:t>
            </a:r>
            <a:r>
              <a:rPr sz="1800" spc="-15" dirty="0">
                <a:solidFill>
                  <a:schemeClr val="accent2"/>
                </a:solidFill>
                <a:latin typeface="Verdana" panose="020B0604030504040204"/>
                <a:cs typeface="Verdana" panose="020B0604030504040204"/>
              </a:rPr>
              <a:t>provided, </a:t>
            </a:r>
            <a:r>
              <a:rPr sz="1800" spc="40" dirty="0">
                <a:solidFill>
                  <a:schemeClr val="accent2"/>
                </a:solidFill>
                <a:latin typeface="Verdana" panose="020B0604030504040204"/>
                <a:cs typeface="Verdana" panose="020B0604030504040204"/>
              </a:rPr>
              <a:t>one </a:t>
            </a:r>
            <a:r>
              <a:rPr sz="1800" spc="50" dirty="0">
                <a:solidFill>
                  <a:schemeClr val="accent2"/>
                </a:solidFill>
                <a:latin typeface="Verdana" panose="020B0604030504040204"/>
                <a:cs typeface="Verdana" panose="020B0604030504040204"/>
              </a:rPr>
              <a:t>with </a:t>
            </a:r>
            <a:r>
              <a:rPr lang="en-IN" sz="1800" b="1" spc="-65" dirty="0">
                <a:solidFill>
                  <a:schemeClr val="tx1"/>
                </a:solidFill>
                <a:latin typeface="Verdana" panose="020B0604030504040204"/>
                <a:cs typeface="Verdana" panose="020B0604030504040204"/>
              </a:rPr>
              <a:t>G</a:t>
            </a:r>
            <a:r>
              <a:rPr lang="en-IN" sz="1800" b="1" spc="-65" dirty="0" smtClean="0">
                <a:solidFill>
                  <a:schemeClr val="tx1"/>
                </a:solidFill>
                <a:latin typeface="Verdana" panose="020B0604030504040204"/>
                <a:cs typeface="Verdana" panose="020B0604030504040204"/>
              </a:rPr>
              <a:t>oogle </a:t>
            </a:r>
            <a:r>
              <a:rPr lang="en-IN" sz="1800" b="1" spc="-65" dirty="0" smtClean="0">
                <a:solidFill>
                  <a:schemeClr val="tx1"/>
                </a:solidFill>
                <a:latin typeface="Verdana" panose="020B0604030504040204"/>
                <a:cs typeface="Verdana" panose="020B0604030504040204"/>
              </a:rPr>
              <a:t>play store data set</a:t>
            </a:r>
            <a:r>
              <a:rPr sz="1800" b="1" spc="-65" dirty="0" smtClean="0">
                <a:solidFill>
                  <a:schemeClr val="tx1"/>
                </a:solidFill>
                <a:latin typeface="Verdana" panose="020B0604030504040204"/>
                <a:cs typeface="Verdana" panose="020B0604030504040204"/>
              </a:rPr>
              <a:t> </a:t>
            </a:r>
            <a:r>
              <a:rPr sz="1800" spc="50" dirty="0">
                <a:solidFill>
                  <a:schemeClr val="accent2"/>
                </a:solidFill>
                <a:latin typeface="Verdana" panose="020B0604030504040204"/>
                <a:cs typeface="Verdana" panose="020B0604030504040204"/>
              </a:rPr>
              <a:t>and </a:t>
            </a:r>
            <a:r>
              <a:rPr sz="1800" spc="35" dirty="0">
                <a:solidFill>
                  <a:schemeClr val="accent2"/>
                </a:solidFill>
                <a:latin typeface="Verdana" panose="020B0604030504040204"/>
                <a:cs typeface="Verdana" panose="020B0604030504040204"/>
              </a:rPr>
              <a:t>the </a:t>
            </a:r>
            <a:r>
              <a:rPr sz="1800" spc="700" dirty="0">
                <a:solidFill>
                  <a:schemeClr val="accent2"/>
                </a:solidFill>
                <a:latin typeface="Verdana" panose="020B0604030504040204"/>
                <a:cs typeface="Verdana" panose="020B0604030504040204"/>
              </a:rPr>
              <a:t> </a:t>
            </a:r>
            <a:r>
              <a:rPr sz="1800" spc="20" dirty="0">
                <a:solidFill>
                  <a:schemeClr val="accent2"/>
                </a:solidFill>
                <a:latin typeface="Verdana" panose="020B0604030504040204"/>
                <a:cs typeface="Verdana" panose="020B0604030504040204"/>
              </a:rPr>
              <a:t>other</a:t>
            </a:r>
            <a:r>
              <a:rPr sz="1800" spc="-165" dirty="0">
                <a:solidFill>
                  <a:schemeClr val="accent2"/>
                </a:solidFill>
                <a:latin typeface="Verdana" panose="020B0604030504040204"/>
                <a:cs typeface="Verdana" panose="020B0604030504040204"/>
              </a:rPr>
              <a:t> </a:t>
            </a:r>
            <a:r>
              <a:rPr sz="1800" spc="50" dirty="0">
                <a:solidFill>
                  <a:schemeClr val="accent2"/>
                </a:solidFill>
                <a:latin typeface="Verdana" panose="020B0604030504040204"/>
                <a:cs typeface="Verdana" panose="020B0604030504040204"/>
              </a:rPr>
              <a:t>with</a:t>
            </a:r>
            <a:r>
              <a:rPr sz="1800" spc="-165" dirty="0">
                <a:solidFill>
                  <a:schemeClr val="accent2"/>
                </a:solidFill>
                <a:latin typeface="Verdana" panose="020B0604030504040204"/>
                <a:cs typeface="Verdana" panose="020B0604030504040204"/>
              </a:rPr>
              <a:t> </a:t>
            </a:r>
            <a:r>
              <a:rPr sz="1800" b="1" spc="-85" dirty="0">
                <a:solidFill>
                  <a:schemeClr val="tx1"/>
                </a:solidFill>
                <a:latin typeface="Verdana" panose="020B0604030504040204"/>
                <a:cs typeface="Verdana" panose="020B0604030504040204"/>
              </a:rPr>
              <a:t>user</a:t>
            </a:r>
            <a:r>
              <a:rPr sz="1800" b="1" spc="-110" dirty="0">
                <a:solidFill>
                  <a:schemeClr val="tx1"/>
                </a:solidFill>
                <a:latin typeface="Verdana" panose="020B0604030504040204"/>
                <a:cs typeface="Verdana" panose="020B0604030504040204"/>
              </a:rPr>
              <a:t> </a:t>
            </a:r>
            <a:r>
              <a:rPr sz="1800" b="1" spc="-100" dirty="0" smtClean="0">
                <a:solidFill>
                  <a:schemeClr val="tx1"/>
                </a:solidFill>
                <a:latin typeface="Verdana" panose="020B0604030504040204"/>
                <a:cs typeface="Verdana" panose="020B0604030504040204"/>
              </a:rPr>
              <a:t>reviews</a:t>
            </a:r>
            <a:r>
              <a:rPr lang="en-IN" sz="1800" b="1" spc="-100" dirty="0" smtClean="0">
                <a:solidFill>
                  <a:schemeClr val="tx1"/>
                </a:solidFill>
                <a:latin typeface="Verdana" panose="020B0604030504040204"/>
                <a:cs typeface="Verdana" panose="020B0604030504040204"/>
              </a:rPr>
              <a:t> data set</a:t>
            </a:r>
            <a:r>
              <a:rPr sz="1800" b="1" spc="-145" dirty="0" smtClean="0">
                <a:solidFill>
                  <a:schemeClr val="tx1"/>
                </a:solidFill>
                <a:latin typeface="Verdana" panose="020B0604030504040204"/>
                <a:cs typeface="Verdana" panose="020B0604030504040204"/>
              </a:rPr>
              <a:t> </a:t>
            </a:r>
            <a:r>
              <a:rPr sz="1800" spc="-20" dirty="0">
                <a:solidFill>
                  <a:schemeClr val="accent2"/>
                </a:solidFill>
                <a:latin typeface="Verdana" panose="020B0604030504040204"/>
                <a:cs typeface="Verdana" panose="020B0604030504040204"/>
              </a:rPr>
              <a:t>for</a:t>
            </a:r>
            <a:r>
              <a:rPr sz="1800" spc="-165" dirty="0">
                <a:solidFill>
                  <a:schemeClr val="accent2"/>
                </a:solidFill>
                <a:latin typeface="Verdana" panose="020B0604030504040204"/>
                <a:cs typeface="Verdana" panose="020B0604030504040204"/>
              </a:rPr>
              <a:t> </a:t>
            </a:r>
            <a:r>
              <a:rPr sz="1800" spc="35" dirty="0">
                <a:solidFill>
                  <a:schemeClr val="accent2"/>
                </a:solidFill>
                <a:latin typeface="Verdana" panose="020B0604030504040204"/>
                <a:cs typeface="Verdana" panose="020B0604030504040204"/>
              </a:rPr>
              <a:t>the</a:t>
            </a:r>
            <a:r>
              <a:rPr sz="1800" spc="-165" dirty="0">
                <a:solidFill>
                  <a:schemeClr val="accent2"/>
                </a:solidFill>
                <a:latin typeface="Verdana" panose="020B0604030504040204"/>
                <a:cs typeface="Verdana" panose="020B0604030504040204"/>
              </a:rPr>
              <a:t> </a:t>
            </a:r>
            <a:r>
              <a:rPr sz="1800" spc="-5" dirty="0">
                <a:solidFill>
                  <a:schemeClr val="accent2"/>
                </a:solidFill>
                <a:latin typeface="Verdana" panose="020B0604030504040204"/>
                <a:cs typeface="Verdana" panose="020B0604030504040204"/>
              </a:rPr>
              <a:t>respective</a:t>
            </a:r>
            <a:r>
              <a:rPr sz="1800" spc="-165" dirty="0">
                <a:solidFill>
                  <a:schemeClr val="accent2"/>
                </a:solidFill>
                <a:latin typeface="Verdana" panose="020B0604030504040204"/>
                <a:cs typeface="Verdana" panose="020B0604030504040204"/>
              </a:rPr>
              <a:t> </a:t>
            </a:r>
            <a:r>
              <a:rPr sz="1800" spc="-35" dirty="0">
                <a:solidFill>
                  <a:schemeClr val="accent2"/>
                </a:solidFill>
                <a:latin typeface="Verdana" panose="020B0604030504040204"/>
                <a:cs typeface="Verdana" panose="020B0604030504040204"/>
              </a:rPr>
              <a:t>app.</a:t>
            </a:r>
            <a:endParaRPr sz="1800" dirty="0">
              <a:solidFill>
                <a:schemeClr val="accent2"/>
              </a:solidFill>
              <a:latin typeface="Verdana" panose="020B0604030504040204"/>
              <a:cs typeface="Verdana" panose="020B0604030504040204"/>
            </a:endParaRPr>
          </a:p>
          <a:p>
            <a:pPr marL="469265" marR="5080" indent="-457200" algn="just">
              <a:lnSpc>
                <a:spcPct val="115000"/>
              </a:lnSpc>
              <a:buFont typeface="Courier New" panose="02070309020205020404" pitchFamily="49" charset="0"/>
              <a:buChar char="o"/>
              <a:tabLst>
                <a:tab pos="469900" algn="l"/>
              </a:tabLst>
            </a:pPr>
            <a:r>
              <a:rPr sz="1800" spc="65" dirty="0">
                <a:solidFill>
                  <a:schemeClr val="accent2"/>
                </a:solidFill>
                <a:latin typeface="Verdana" panose="020B0604030504040204"/>
                <a:cs typeface="Verdana" panose="020B0604030504040204"/>
              </a:rPr>
              <a:t>We</a:t>
            </a:r>
            <a:r>
              <a:rPr sz="1800" spc="-130" dirty="0">
                <a:solidFill>
                  <a:schemeClr val="accent2"/>
                </a:solidFill>
                <a:latin typeface="Verdana" panose="020B0604030504040204"/>
                <a:cs typeface="Verdana" panose="020B0604030504040204"/>
              </a:rPr>
              <a:t> </a:t>
            </a:r>
            <a:r>
              <a:rPr sz="1800" spc="45" dirty="0">
                <a:solidFill>
                  <a:schemeClr val="accent2"/>
                </a:solidFill>
                <a:latin typeface="Verdana" panose="020B0604030504040204"/>
                <a:cs typeface="Verdana" panose="020B0604030504040204"/>
              </a:rPr>
              <a:t>must</a:t>
            </a:r>
            <a:r>
              <a:rPr sz="1800" spc="-130" dirty="0">
                <a:solidFill>
                  <a:schemeClr val="accent2"/>
                </a:solidFill>
                <a:latin typeface="Verdana" panose="020B0604030504040204"/>
                <a:cs typeface="Verdana" panose="020B0604030504040204"/>
              </a:rPr>
              <a:t> </a:t>
            </a:r>
            <a:r>
              <a:rPr sz="1800" spc="10" dirty="0">
                <a:solidFill>
                  <a:schemeClr val="accent2"/>
                </a:solidFill>
                <a:latin typeface="Verdana" panose="020B0604030504040204"/>
                <a:cs typeface="Verdana" panose="020B0604030504040204"/>
              </a:rPr>
              <a:t>examine</a:t>
            </a:r>
            <a:r>
              <a:rPr sz="1800" spc="-125" dirty="0">
                <a:solidFill>
                  <a:schemeClr val="accent2"/>
                </a:solidFill>
                <a:latin typeface="Verdana" panose="020B0604030504040204"/>
                <a:cs typeface="Verdana" panose="020B0604030504040204"/>
              </a:rPr>
              <a:t> </a:t>
            </a:r>
            <a:r>
              <a:rPr sz="1800" spc="50" dirty="0">
                <a:solidFill>
                  <a:schemeClr val="accent2"/>
                </a:solidFill>
                <a:latin typeface="Verdana" panose="020B0604030504040204"/>
                <a:cs typeface="Verdana" panose="020B0604030504040204"/>
              </a:rPr>
              <a:t>and</a:t>
            </a:r>
            <a:r>
              <a:rPr sz="1800" spc="-130" dirty="0">
                <a:solidFill>
                  <a:schemeClr val="accent2"/>
                </a:solidFill>
                <a:latin typeface="Verdana" panose="020B0604030504040204"/>
                <a:cs typeface="Verdana" panose="020B0604030504040204"/>
              </a:rPr>
              <a:t> </a:t>
            </a:r>
            <a:r>
              <a:rPr sz="1800" spc="-15" dirty="0">
                <a:solidFill>
                  <a:schemeClr val="accent2"/>
                </a:solidFill>
                <a:latin typeface="Verdana" panose="020B0604030504040204"/>
                <a:cs typeface="Verdana" panose="020B0604030504040204"/>
              </a:rPr>
              <a:t>evaluate</a:t>
            </a:r>
            <a:r>
              <a:rPr sz="1800" spc="-125" dirty="0">
                <a:solidFill>
                  <a:schemeClr val="accent2"/>
                </a:solidFill>
                <a:latin typeface="Verdana" panose="020B0604030504040204"/>
                <a:cs typeface="Verdana" panose="020B0604030504040204"/>
              </a:rPr>
              <a:t> </a:t>
            </a:r>
            <a:r>
              <a:rPr sz="1800" spc="35" dirty="0">
                <a:solidFill>
                  <a:schemeClr val="accent2"/>
                </a:solidFill>
                <a:latin typeface="Verdana" panose="020B0604030504040204"/>
                <a:cs typeface="Verdana" panose="020B0604030504040204"/>
              </a:rPr>
              <a:t>the</a:t>
            </a:r>
            <a:r>
              <a:rPr sz="1800" spc="-130" dirty="0">
                <a:solidFill>
                  <a:schemeClr val="accent2"/>
                </a:solidFill>
                <a:latin typeface="Verdana" panose="020B0604030504040204"/>
                <a:cs typeface="Verdana" panose="020B0604030504040204"/>
              </a:rPr>
              <a:t> </a:t>
            </a:r>
            <a:r>
              <a:rPr sz="1800" spc="20" dirty="0">
                <a:solidFill>
                  <a:schemeClr val="accent2"/>
                </a:solidFill>
                <a:latin typeface="Verdana" panose="020B0604030504040204"/>
                <a:cs typeface="Verdana" panose="020B0604030504040204"/>
              </a:rPr>
              <a:t>data</a:t>
            </a:r>
            <a:r>
              <a:rPr sz="1800" spc="-125" dirty="0">
                <a:solidFill>
                  <a:schemeClr val="accent2"/>
                </a:solidFill>
                <a:latin typeface="Verdana" panose="020B0604030504040204"/>
                <a:cs typeface="Verdana" panose="020B0604030504040204"/>
              </a:rPr>
              <a:t> </a:t>
            </a:r>
            <a:r>
              <a:rPr sz="1800" spc="30" dirty="0">
                <a:solidFill>
                  <a:schemeClr val="accent2"/>
                </a:solidFill>
                <a:latin typeface="Verdana" panose="020B0604030504040204"/>
                <a:cs typeface="Verdana" panose="020B0604030504040204"/>
              </a:rPr>
              <a:t>in</a:t>
            </a:r>
            <a:r>
              <a:rPr sz="1800" spc="-130" dirty="0">
                <a:solidFill>
                  <a:schemeClr val="accent2"/>
                </a:solidFill>
                <a:latin typeface="Verdana" panose="020B0604030504040204"/>
                <a:cs typeface="Verdana" panose="020B0604030504040204"/>
              </a:rPr>
              <a:t> </a:t>
            </a:r>
            <a:r>
              <a:rPr sz="1800" spc="55" dirty="0">
                <a:solidFill>
                  <a:schemeClr val="accent2"/>
                </a:solidFill>
                <a:latin typeface="Verdana" panose="020B0604030504040204"/>
                <a:cs typeface="Verdana" panose="020B0604030504040204"/>
              </a:rPr>
              <a:t>both</a:t>
            </a:r>
            <a:r>
              <a:rPr sz="1800" spc="-125" dirty="0">
                <a:solidFill>
                  <a:schemeClr val="accent2"/>
                </a:solidFill>
                <a:latin typeface="Verdana" panose="020B0604030504040204"/>
                <a:cs typeface="Verdana" panose="020B0604030504040204"/>
              </a:rPr>
              <a:t> </a:t>
            </a:r>
            <a:r>
              <a:rPr sz="1800" dirty="0">
                <a:solidFill>
                  <a:schemeClr val="accent2"/>
                </a:solidFill>
                <a:latin typeface="Verdana" panose="020B0604030504040204"/>
                <a:cs typeface="Verdana" panose="020B0604030504040204"/>
              </a:rPr>
              <a:t>datasets</a:t>
            </a:r>
            <a:r>
              <a:rPr sz="1800" spc="-130" dirty="0">
                <a:solidFill>
                  <a:schemeClr val="accent2"/>
                </a:solidFill>
                <a:latin typeface="Verdana" panose="020B0604030504040204"/>
                <a:cs typeface="Verdana" panose="020B0604030504040204"/>
              </a:rPr>
              <a:t> </a:t>
            </a:r>
            <a:r>
              <a:rPr sz="1800" spc="30" dirty="0">
                <a:solidFill>
                  <a:schemeClr val="accent2"/>
                </a:solidFill>
                <a:latin typeface="Verdana" panose="020B0604030504040204"/>
                <a:cs typeface="Verdana" panose="020B0604030504040204"/>
              </a:rPr>
              <a:t>in</a:t>
            </a:r>
            <a:r>
              <a:rPr sz="1800" spc="-125" dirty="0">
                <a:solidFill>
                  <a:schemeClr val="accent2"/>
                </a:solidFill>
                <a:latin typeface="Verdana" panose="020B0604030504040204"/>
                <a:cs typeface="Verdana" panose="020B0604030504040204"/>
              </a:rPr>
              <a:t> </a:t>
            </a:r>
            <a:r>
              <a:rPr sz="1800" spc="5" dirty="0">
                <a:solidFill>
                  <a:schemeClr val="accent2"/>
                </a:solidFill>
                <a:latin typeface="Verdana" panose="020B0604030504040204"/>
                <a:cs typeface="Verdana" panose="020B0604030504040204"/>
              </a:rPr>
              <a:t>order</a:t>
            </a:r>
            <a:r>
              <a:rPr sz="1800" spc="-130" dirty="0">
                <a:solidFill>
                  <a:schemeClr val="accent2"/>
                </a:solidFill>
                <a:latin typeface="Verdana" panose="020B0604030504040204"/>
                <a:cs typeface="Verdana" panose="020B0604030504040204"/>
              </a:rPr>
              <a:t> </a:t>
            </a:r>
            <a:r>
              <a:rPr sz="1800" spc="10" dirty="0">
                <a:solidFill>
                  <a:schemeClr val="accent2"/>
                </a:solidFill>
                <a:latin typeface="Verdana" panose="020B0604030504040204"/>
                <a:cs typeface="Verdana" panose="020B0604030504040204"/>
              </a:rPr>
              <a:t>to  identify </a:t>
            </a:r>
            <a:r>
              <a:rPr sz="1800" spc="35" dirty="0">
                <a:solidFill>
                  <a:schemeClr val="accent2"/>
                </a:solidFill>
                <a:latin typeface="Verdana" panose="020B0604030504040204"/>
                <a:cs typeface="Verdana" panose="020B0604030504040204"/>
              </a:rPr>
              <a:t>the</a:t>
            </a:r>
            <a:r>
              <a:rPr sz="1800" spc="700" dirty="0">
                <a:solidFill>
                  <a:schemeClr val="accent2"/>
                </a:solidFill>
                <a:latin typeface="Verdana" panose="020B0604030504040204"/>
                <a:cs typeface="Verdana" panose="020B0604030504040204"/>
              </a:rPr>
              <a:t> </a:t>
            </a:r>
            <a:r>
              <a:rPr sz="1800" spc="40" dirty="0">
                <a:solidFill>
                  <a:schemeClr val="accent2"/>
                </a:solidFill>
                <a:latin typeface="Verdana" panose="020B0604030504040204"/>
                <a:cs typeface="Verdana" panose="020B0604030504040204"/>
              </a:rPr>
              <a:t>important </a:t>
            </a:r>
            <a:r>
              <a:rPr sz="1800" dirty="0">
                <a:solidFill>
                  <a:schemeClr val="accent2"/>
                </a:solidFill>
                <a:latin typeface="Verdana" panose="020B0604030504040204"/>
                <a:cs typeface="Verdana" panose="020B0604030504040204"/>
              </a:rPr>
              <a:t>characteristics </a:t>
            </a:r>
            <a:r>
              <a:rPr sz="1800" spc="25" dirty="0">
                <a:solidFill>
                  <a:schemeClr val="accent2"/>
                </a:solidFill>
                <a:latin typeface="Verdana" panose="020B0604030504040204"/>
                <a:cs typeface="Verdana" panose="020B0604030504040204"/>
              </a:rPr>
              <a:t>that </a:t>
            </a:r>
            <a:r>
              <a:rPr sz="1800" spc="30" dirty="0">
                <a:solidFill>
                  <a:schemeClr val="accent2"/>
                </a:solidFill>
                <a:latin typeface="Verdana" panose="020B0604030504040204"/>
                <a:cs typeface="Verdana" panose="020B0604030504040204"/>
              </a:rPr>
              <a:t>inﬂuence </a:t>
            </a:r>
            <a:r>
              <a:rPr sz="1800" spc="55" dirty="0">
                <a:solidFill>
                  <a:schemeClr val="accent2"/>
                </a:solidFill>
                <a:latin typeface="Verdana" panose="020B0604030504040204"/>
                <a:cs typeface="Verdana" panose="020B0604030504040204"/>
              </a:rPr>
              <a:t>app  engagement </a:t>
            </a:r>
            <a:r>
              <a:rPr sz="1800" spc="50" dirty="0">
                <a:solidFill>
                  <a:schemeClr val="accent2"/>
                </a:solidFill>
                <a:latin typeface="Verdana" panose="020B0604030504040204"/>
                <a:cs typeface="Verdana" panose="020B0604030504040204"/>
              </a:rPr>
              <a:t>and</a:t>
            </a:r>
            <a:r>
              <a:rPr sz="1800" spc="-390" dirty="0">
                <a:solidFill>
                  <a:schemeClr val="accent2"/>
                </a:solidFill>
                <a:latin typeface="Verdana" panose="020B0604030504040204"/>
                <a:cs typeface="Verdana" panose="020B0604030504040204"/>
              </a:rPr>
              <a:t> </a:t>
            </a:r>
            <a:r>
              <a:rPr sz="1800" spc="-35" dirty="0">
                <a:solidFill>
                  <a:schemeClr val="accent2"/>
                </a:solidFill>
                <a:latin typeface="Verdana" panose="020B0604030504040204"/>
                <a:cs typeface="Verdana" panose="020B0604030504040204"/>
              </a:rPr>
              <a:t>success.</a:t>
            </a:r>
            <a:endParaRPr sz="1800" dirty="0">
              <a:solidFill>
                <a:schemeClr val="accent2"/>
              </a:solidFill>
              <a:latin typeface="Verdana" panose="020B0604030504040204"/>
              <a:cs typeface="Verdana" panose="020B0604030504040204"/>
            </a:endParaRPr>
          </a:p>
          <a:p>
            <a:pPr>
              <a:lnSpc>
                <a:spcPct val="100000"/>
              </a:lnSpc>
              <a:spcBef>
                <a:spcPts val="45"/>
              </a:spcBef>
              <a:buClr>
                <a:srgbClr val="124F5B"/>
              </a:buClr>
              <a:buFont typeface="AoyagiKouzanFontT"/>
              <a:buChar char="❏"/>
            </a:pPr>
            <a:endParaRPr sz="2000" dirty="0">
              <a:latin typeface="Verdana" panose="020B0604030504040204"/>
              <a:cs typeface="Verdana" panose="020B0604030504040204"/>
            </a:endParaRPr>
          </a:p>
          <a:p>
            <a:pPr marL="12700">
              <a:lnSpc>
                <a:spcPct val="100000"/>
              </a:lnSpc>
            </a:pPr>
            <a:r>
              <a:rPr sz="2000" b="1" spc="-145" dirty="0">
                <a:solidFill>
                  <a:schemeClr val="accent5"/>
                </a:solidFill>
                <a:latin typeface="Verdana" panose="020B0604030504040204"/>
                <a:cs typeface="Verdana" panose="020B0604030504040204"/>
              </a:rPr>
              <a:t>So, </a:t>
            </a:r>
            <a:r>
              <a:rPr sz="2000" b="1" spc="-70" dirty="0">
                <a:solidFill>
                  <a:schemeClr val="accent5"/>
                </a:solidFill>
                <a:latin typeface="Verdana" panose="020B0604030504040204"/>
                <a:cs typeface="Verdana" panose="020B0604030504040204"/>
              </a:rPr>
              <a:t>what </a:t>
            </a:r>
            <a:r>
              <a:rPr sz="2000" b="1" spc="-85" dirty="0">
                <a:solidFill>
                  <a:schemeClr val="accent5"/>
                </a:solidFill>
                <a:latin typeface="Verdana" panose="020B0604030504040204"/>
                <a:cs typeface="Verdana" panose="020B0604030504040204"/>
              </a:rPr>
              <a:t>factors </a:t>
            </a:r>
            <a:r>
              <a:rPr sz="2000" b="1" spc="-55" dirty="0">
                <a:solidFill>
                  <a:schemeClr val="accent5"/>
                </a:solidFill>
                <a:latin typeface="Verdana" panose="020B0604030504040204"/>
                <a:cs typeface="Verdana" panose="020B0604030504040204"/>
              </a:rPr>
              <a:t>inﬂuence </a:t>
            </a:r>
            <a:r>
              <a:rPr sz="2000" b="1" spc="-75" dirty="0">
                <a:solidFill>
                  <a:schemeClr val="accent5"/>
                </a:solidFill>
                <a:latin typeface="Verdana" panose="020B0604030504040204"/>
                <a:cs typeface="Verdana" panose="020B0604030504040204"/>
              </a:rPr>
              <a:t>an </a:t>
            </a:r>
            <a:r>
              <a:rPr sz="2000" b="1" spc="-100" dirty="0">
                <a:solidFill>
                  <a:schemeClr val="accent5"/>
                </a:solidFill>
                <a:latin typeface="Verdana" panose="020B0604030504040204"/>
                <a:cs typeface="Verdana" panose="020B0604030504040204"/>
              </a:rPr>
              <a:t>app's</a:t>
            </a:r>
            <a:r>
              <a:rPr sz="2000" b="1" spc="-295" dirty="0">
                <a:solidFill>
                  <a:schemeClr val="accent5"/>
                </a:solidFill>
                <a:latin typeface="Verdana" panose="020B0604030504040204"/>
                <a:cs typeface="Verdana" panose="020B0604030504040204"/>
              </a:rPr>
              <a:t> </a:t>
            </a:r>
            <a:r>
              <a:rPr sz="2000" b="1" spc="-75" dirty="0">
                <a:solidFill>
                  <a:schemeClr val="accent5"/>
                </a:solidFill>
                <a:latin typeface="Verdana" panose="020B0604030504040204"/>
                <a:cs typeface="Verdana" panose="020B0604030504040204"/>
              </a:rPr>
              <a:t>success</a:t>
            </a:r>
            <a:r>
              <a:rPr sz="2000" b="1" spc="-75" dirty="0" smtClean="0">
                <a:solidFill>
                  <a:schemeClr val="accent5"/>
                </a:solidFill>
                <a:latin typeface="Verdana" panose="020B0604030504040204"/>
                <a:cs typeface="Verdana" panose="020B0604030504040204"/>
              </a:rPr>
              <a:t>?</a:t>
            </a:r>
            <a:endParaRPr lang="en-IN" sz="2000" b="1" spc="-75" dirty="0" smtClean="0">
              <a:solidFill>
                <a:schemeClr val="accent5"/>
              </a:solidFill>
              <a:latin typeface="Verdana" panose="020B0604030504040204"/>
              <a:cs typeface="Verdana" panose="020B0604030504040204"/>
            </a:endParaRPr>
          </a:p>
          <a:p>
            <a:pPr marL="12700">
              <a:lnSpc>
                <a:spcPct val="100000"/>
              </a:lnSpc>
            </a:pPr>
            <a:endParaRPr sz="2000" dirty="0">
              <a:solidFill>
                <a:schemeClr val="accent5"/>
              </a:solidFill>
              <a:latin typeface="Verdana" panose="020B0604030504040204"/>
              <a:cs typeface="Verdana" panose="020B0604030504040204"/>
            </a:endParaRPr>
          </a:p>
          <a:p>
            <a:pPr marL="12700">
              <a:lnSpc>
                <a:spcPct val="100000"/>
              </a:lnSpc>
              <a:spcBef>
                <a:spcPts val="5"/>
              </a:spcBef>
            </a:pPr>
            <a:r>
              <a:rPr sz="1800" spc="65" dirty="0">
                <a:solidFill>
                  <a:schemeClr val="accent2"/>
                </a:solidFill>
                <a:latin typeface="Verdana" panose="020B0604030504040204"/>
                <a:cs typeface="Verdana" panose="020B0604030504040204"/>
              </a:rPr>
              <a:t>An</a:t>
            </a:r>
            <a:r>
              <a:rPr sz="1800" spc="-170" dirty="0">
                <a:solidFill>
                  <a:schemeClr val="accent2"/>
                </a:solidFill>
                <a:latin typeface="Verdana" panose="020B0604030504040204"/>
                <a:cs typeface="Verdana" panose="020B0604030504040204"/>
              </a:rPr>
              <a:t> </a:t>
            </a:r>
            <a:r>
              <a:rPr sz="1800" spc="55" dirty="0">
                <a:solidFill>
                  <a:schemeClr val="accent2"/>
                </a:solidFill>
                <a:latin typeface="Verdana" panose="020B0604030504040204"/>
                <a:cs typeface="Verdana" panose="020B0604030504040204"/>
              </a:rPr>
              <a:t>app</a:t>
            </a:r>
            <a:r>
              <a:rPr sz="1800" spc="-165" dirty="0">
                <a:solidFill>
                  <a:schemeClr val="accent2"/>
                </a:solidFill>
                <a:latin typeface="Verdana" panose="020B0604030504040204"/>
                <a:cs typeface="Verdana" panose="020B0604030504040204"/>
              </a:rPr>
              <a:t> </a:t>
            </a:r>
            <a:r>
              <a:rPr sz="1800" spc="-35" dirty="0">
                <a:solidFill>
                  <a:schemeClr val="accent2"/>
                </a:solidFill>
                <a:latin typeface="Verdana" panose="020B0604030504040204"/>
                <a:cs typeface="Verdana" panose="020B0604030504040204"/>
              </a:rPr>
              <a:t>is</a:t>
            </a:r>
            <a:r>
              <a:rPr sz="1800" spc="-165" dirty="0">
                <a:solidFill>
                  <a:schemeClr val="accent2"/>
                </a:solidFill>
                <a:latin typeface="Verdana" panose="020B0604030504040204"/>
                <a:cs typeface="Verdana" panose="020B0604030504040204"/>
              </a:rPr>
              <a:t> </a:t>
            </a:r>
            <a:r>
              <a:rPr sz="1800" dirty="0">
                <a:solidFill>
                  <a:schemeClr val="accent2"/>
                </a:solidFill>
                <a:latin typeface="Verdana" panose="020B0604030504040204"/>
                <a:cs typeface="Verdana" panose="020B0604030504040204"/>
              </a:rPr>
              <a:t>said</a:t>
            </a:r>
            <a:r>
              <a:rPr sz="1800" spc="-165" dirty="0">
                <a:solidFill>
                  <a:schemeClr val="accent2"/>
                </a:solidFill>
                <a:latin typeface="Verdana" panose="020B0604030504040204"/>
                <a:cs typeface="Verdana" panose="020B0604030504040204"/>
              </a:rPr>
              <a:t> </a:t>
            </a:r>
            <a:r>
              <a:rPr sz="1800" spc="10" dirty="0">
                <a:solidFill>
                  <a:schemeClr val="accent2"/>
                </a:solidFill>
                <a:latin typeface="Verdana" panose="020B0604030504040204"/>
                <a:cs typeface="Verdana" panose="020B0604030504040204"/>
              </a:rPr>
              <a:t>to</a:t>
            </a:r>
            <a:r>
              <a:rPr sz="1800" spc="-165" dirty="0">
                <a:solidFill>
                  <a:schemeClr val="accent2"/>
                </a:solidFill>
                <a:latin typeface="Verdana" panose="020B0604030504040204"/>
                <a:cs typeface="Verdana" panose="020B0604030504040204"/>
              </a:rPr>
              <a:t> </a:t>
            </a:r>
            <a:r>
              <a:rPr sz="1800" spc="55" dirty="0">
                <a:solidFill>
                  <a:schemeClr val="accent2"/>
                </a:solidFill>
                <a:latin typeface="Verdana" panose="020B0604030504040204"/>
                <a:cs typeface="Verdana" panose="020B0604030504040204"/>
              </a:rPr>
              <a:t>be</a:t>
            </a:r>
            <a:r>
              <a:rPr sz="1800" spc="-165" dirty="0">
                <a:solidFill>
                  <a:schemeClr val="accent2"/>
                </a:solidFill>
                <a:latin typeface="Verdana" panose="020B0604030504040204"/>
                <a:cs typeface="Verdana" panose="020B0604030504040204"/>
              </a:rPr>
              <a:t> </a:t>
            </a:r>
            <a:r>
              <a:rPr sz="1800" spc="5" dirty="0">
                <a:solidFill>
                  <a:schemeClr val="accent2"/>
                </a:solidFill>
                <a:latin typeface="Verdana" panose="020B0604030504040204"/>
                <a:cs typeface="Verdana" panose="020B0604030504040204"/>
              </a:rPr>
              <a:t>successful</a:t>
            </a:r>
            <a:r>
              <a:rPr sz="1800" spc="-165" dirty="0">
                <a:solidFill>
                  <a:schemeClr val="accent2"/>
                </a:solidFill>
                <a:latin typeface="Verdana" panose="020B0604030504040204"/>
                <a:cs typeface="Verdana" panose="020B0604030504040204"/>
              </a:rPr>
              <a:t> </a:t>
            </a:r>
            <a:r>
              <a:rPr sz="1800" spc="-20" dirty="0">
                <a:solidFill>
                  <a:schemeClr val="accent2"/>
                </a:solidFill>
                <a:latin typeface="Verdana" panose="020B0604030504040204"/>
                <a:cs typeface="Verdana" panose="020B0604030504040204"/>
              </a:rPr>
              <a:t>if</a:t>
            </a:r>
            <a:r>
              <a:rPr sz="1800" spc="-165" dirty="0">
                <a:solidFill>
                  <a:schemeClr val="accent2"/>
                </a:solidFill>
                <a:latin typeface="Verdana" panose="020B0604030504040204"/>
                <a:cs typeface="Verdana" panose="020B0604030504040204"/>
              </a:rPr>
              <a:t> </a:t>
            </a:r>
            <a:r>
              <a:rPr sz="1800" spc="5" dirty="0">
                <a:solidFill>
                  <a:schemeClr val="accent2"/>
                </a:solidFill>
                <a:latin typeface="Verdana" panose="020B0604030504040204"/>
                <a:cs typeface="Verdana" panose="020B0604030504040204"/>
              </a:rPr>
              <a:t>it</a:t>
            </a:r>
            <a:r>
              <a:rPr sz="1800" spc="-165" dirty="0">
                <a:solidFill>
                  <a:schemeClr val="accent2"/>
                </a:solidFill>
                <a:latin typeface="Verdana" panose="020B0604030504040204"/>
                <a:cs typeface="Verdana" panose="020B0604030504040204"/>
              </a:rPr>
              <a:t> </a:t>
            </a:r>
            <a:r>
              <a:rPr sz="1800" spc="-110" dirty="0">
                <a:solidFill>
                  <a:schemeClr val="accent2"/>
                </a:solidFill>
                <a:latin typeface="Verdana" panose="020B0604030504040204"/>
                <a:cs typeface="Verdana" panose="020B0604030504040204"/>
              </a:rPr>
              <a:t>has</a:t>
            </a:r>
            <a:r>
              <a:rPr sz="1800" spc="-110" dirty="0" smtClean="0">
                <a:solidFill>
                  <a:schemeClr val="accent2"/>
                </a:solidFill>
                <a:latin typeface="Verdana" panose="020B0604030504040204"/>
                <a:cs typeface="Verdana" panose="020B0604030504040204"/>
              </a:rPr>
              <a:t>:</a:t>
            </a:r>
            <a:endParaRPr lang="en-IN" sz="1800" spc="-110" dirty="0" smtClean="0">
              <a:solidFill>
                <a:schemeClr val="accent2"/>
              </a:solidFill>
              <a:latin typeface="Verdana" panose="020B0604030504040204"/>
              <a:cs typeface="Verdana" panose="020B0604030504040204"/>
            </a:endParaRPr>
          </a:p>
          <a:p>
            <a:pPr marL="298450" indent="-285750">
              <a:spcBef>
                <a:spcPts val="5"/>
              </a:spcBef>
              <a:buFont typeface="Arial" panose="020B0604020202020204" pitchFamily="34" charset="0"/>
              <a:buChar char="•"/>
            </a:pPr>
            <a:r>
              <a:rPr lang="en-US" sz="1800" dirty="0" smtClean="0">
                <a:latin typeface="Verdana" panose="020B0604030504040204" pitchFamily="34" charset="0"/>
                <a:ea typeface="Verdana" panose="020B0604030504040204" pitchFamily="34" charset="0"/>
              </a:rPr>
              <a:t>When it has most number of installs and ratings.</a:t>
            </a:r>
            <a:endParaRPr lang="en-US" sz="1800" dirty="0" smtClean="0">
              <a:latin typeface="Verdana" panose="020B0604030504040204" pitchFamily="34" charset="0"/>
              <a:ea typeface="Verdana" panose="020B0604030504040204" pitchFamily="34" charset="0"/>
            </a:endParaRPr>
          </a:p>
          <a:p>
            <a:pPr marL="298450" indent="-285750">
              <a:spcBef>
                <a:spcPts val="5"/>
              </a:spcBef>
              <a:buFont typeface="Arial" panose="020B0604020202020204" pitchFamily="34" charset="0"/>
              <a:buChar char="•"/>
            </a:pPr>
            <a:r>
              <a:rPr lang="en-US" sz="1800" dirty="0" smtClean="0">
                <a:latin typeface="Verdana" panose="020B0604030504040204" pitchFamily="34" charset="0"/>
                <a:ea typeface="Verdana" panose="020B0604030504040204" pitchFamily="34" charset="0"/>
              </a:rPr>
              <a:t>Which category apps are most installed.</a:t>
            </a:r>
            <a:endParaRPr lang="en-US" sz="1800" dirty="0" smtClean="0">
              <a:latin typeface="Verdana" panose="020B0604030504040204" pitchFamily="34" charset="0"/>
              <a:ea typeface="Verdana" panose="020B0604030504040204" pitchFamily="34" charset="0"/>
            </a:endParaRPr>
          </a:p>
          <a:p>
            <a:pPr marL="298450" indent="-285750">
              <a:spcBef>
                <a:spcPts val="5"/>
              </a:spcBef>
              <a:buFont typeface="Arial" panose="020B0604020202020204" pitchFamily="34" charset="0"/>
              <a:buChar char="•"/>
            </a:pPr>
            <a:r>
              <a:rPr lang="en-US" sz="1800" dirty="0" smtClean="0">
                <a:latin typeface="Verdana" panose="020B0604030504040204" pitchFamily="34" charset="0"/>
                <a:ea typeface="Verdana" panose="020B0604030504040204" pitchFamily="34" charset="0"/>
              </a:rPr>
              <a:t>What is the percentage of installing free apps versus paid apps</a:t>
            </a:r>
            <a:endParaRPr lang="en-US" sz="1800" dirty="0" smtClean="0">
              <a:latin typeface="Verdana" panose="020B0604030504040204" pitchFamily="34" charset="0"/>
              <a:ea typeface="Verdana" panose="020B0604030504040204" pitchFamily="34" charset="0"/>
            </a:endParaRPr>
          </a:p>
          <a:p>
            <a:pPr marL="298450" indent="-285750">
              <a:spcBef>
                <a:spcPts val="5"/>
              </a:spcBef>
              <a:buFont typeface="Arial" panose="020B0604020202020204" pitchFamily="34" charset="0"/>
              <a:buChar char="•"/>
            </a:pPr>
            <a:r>
              <a:rPr lang="en-US" sz="1800" dirty="0" smtClean="0">
                <a:latin typeface="Verdana" panose="020B0604030504040204" pitchFamily="34" charset="0"/>
                <a:ea typeface="Verdana" panose="020B0604030504040204" pitchFamily="34" charset="0"/>
              </a:rPr>
              <a:t>What are all the top categories apps.</a:t>
            </a:r>
            <a:endParaRPr lang="en-US" sz="1800" dirty="0">
              <a:latin typeface="Verdana" panose="020B0604030504040204" pitchFamily="34" charset="0"/>
              <a:ea typeface="Verdana" panose="020B0604030504040204" pitchFamily="34" charset="0"/>
            </a:endParaRPr>
          </a:p>
          <a:p>
            <a:pPr marL="298450" indent="-285750">
              <a:lnSpc>
                <a:spcPct val="100000"/>
              </a:lnSpc>
              <a:spcBef>
                <a:spcPts val="5"/>
              </a:spcBef>
              <a:buFont typeface="Arial" panose="020B0604020202020204" pitchFamily="34" charset="0"/>
              <a:buChar char="•"/>
            </a:pPr>
            <a:endParaRPr sz="1800" dirty="0">
              <a:latin typeface="Verdana" panose="020B0604030504040204"/>
              <a:cs typeface="Verdana" panose="020B0604030504040204"/>
            </a:endParaRPr>
          </a:p>
        </p:txBody>
      </p:sp>
      <p:sp>
        <p:nvSpPr>
          <p:cNvPr id="6" name="object 2"/>
          <p:cNvSpPr txBox="1"/>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3600" b="0" i="0" u="none" strike="noStrike" cap="none">
                <a:solidFill>
                  <a:srgbClr val="FFFAE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2700">
              <a:spcBef>
                <a:spcPts val="100"/>
              </a:spcBef>
            </a:pPr>
            <a:r>
              <a:rPr lang="en-IN" sz="2800" b="1" spc="-85" dirty="0">
                <a:solidFill>
                  <a:schemeClr val="accent5"/>
                </a:solidFill>
              </a:rPr>
              <a:t>Problem</a:t>
            </a:r>
            <a:r>
              <a:rPr lang="en-IN" sz="2800" b="1" spc="-225" dirty="0">
                <a:solidFill>
                  <a:schemeClr val="accent5"/>
                </a:solidFill>
              </a:rPr>
              <a:t> </a:t>
            </a:r>
            <a:r>
              <a:rPr lang="en-IN" sz="2800" b="1" spc="-95" dirty="0">
                <a:solidFill>
                  <a:schemeClr val="accent5"/>
                </a:solidFill>
              </a:rPr>
              <a:t>Statement</a:t>
            </a:r>
            <a:endParaRPr lang="en-IN" sz="2800" b="1" dirty="0">
              <a:solidFill>
                <a:schemeClr val="accent5"/>
              </a:solidFill>
            </a:endParaRPr>
          </a:p>
        </p:txBody>
      </p:sp>
      <p:sp>
        <p:nvSpPr>
          <p:cNvPr id="7" name="object 7"/>
          <p:cNvSpPr/>
          <p:nvPr/>
        </p:nvSpPr>
        <p:spPr>
          <a:xfrm>
            <a:off x="8241773" y="4097058"/>
            <a:ext cx="725273" cy="918958"/>
          </a:xfrm>
          <a:prstGeom prst="rect">
            <a:avLst/>
          </a:prstGeom>
          <a:blipFill>
            <a:blip r:embed="rId1" cstate="print">
              <a:extLst>
                <a:ext uri="{BEBA8EAE-BF5A-486C-A8C5-ECC9F3942E4B}">
                  <a14:imgProps xmlns:a14="http://schemas.microsoft.com/office/drawing/2010/main">
                    <a14:imgLayer r:embed="rId2">
                      <a14:imgEffect>
                        <a14:colorTemperature colorTemp="8800"/>
                      </a14:imgEffect>
                      <a14:imgEffect>
                        <a14:sharpenSoften amount="50000"/>
                      </a14:imgEffect>
                    </a14:imgLayer>
                  </a14:imgProps>
                </a:ext>
              </a:extLst>
            </a:blip>
            <a:stretch>
              <a:fillRect/>
            </a:stretch>
          </a:blipFill>
        </p:spPr>
        <p:txBody>
          <a:bodyPr wrap="square" lIns="0" tIns="0" rIns="0" bIns="0" rtlCol="0"/>
          <a:lstStyle/>
          <a:p>
            <a:endParaRPr dirty="0"/>
          </a:p>
        </p:txBody>
      </p:sp>
      <p:grpSp>
        <p:nvGrpSpPr>
          <p:cNvPr id="9" name="object 11"/>
          <p:cNvGrpSpPr/>
          <p:nvPr/>
        </p:nvGrpSpPr>
        <p:grpSpPr>
          <a:xfrm>
            <a:off x="314959" y="231372"/>
            <a:ext cx="599441" cy="578672"/>
            <a:chOff x="478536" y="263652"/>
            <a:chExt cx="809625" cy="809625"/>
          </a:xfrm>
        </p:grpSpPr>
        <p:sp>
          <p:nvSpPr>
            <p:cNvPr id="10" name="object 12"/>
            <p:cNvSpPr/>
            <p:nvPr/>
          </p:nvSpPr>
          <p:spPr>
            <a:xfrm>
              <a:off x="478536" y="263652"/>
              <a:ext cx="809244" cy="809244"/>
            </a:xfrm>
            <a:prstGeom prst="rect">
              <a:avLst/>
            </a:prstGeom>
            <a:blipFill>
              <a:blip r:embed="rId3" cstate="print"/>
              <a:stretch>
                <a:fillRect/>
              </a:stretch>
            </a:blipFill>
          </p:spPr>
          <p:txBody>
            <a:bodyPr wrap="square" lIns="0" tIns="0" rIns="0" bIns="0" rtlCol="0"/>
            <a:lstStyle/>
            <a:p/>
          </p:txBody>
        </p:sp>
        <p:sp>
          <p:nvSpPr>
            <p:cNvPr id="11" name="object 13"/>
            <p:cNvSpPr/>
            <p:nvPr/>
          </p:nvSpPr>
          <p:spPr>
            <a:xfrm>
              <a:off x="537972" y="303276"/>
              <a:ext cx="694944" cy="696468"/>
            </a:xfrm>
            <a:prstGeom prst="rect">
              <a:avLst/>
            </a:prstGeom>
            <a:blipFill>
              <a:blip r:embed="rId4" cstate="print"/>
              <a:stretch>
                <a:fillRect/>
              </a:stretch>
            </a:blipFill>
          </p:spPr>
          <p:txBody>
            <a:bodyPr wrap="square" lIns="0" tIns="0" rIns="0" bIns="0" rtlCol="0"/>
            <a:lstStyle/>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Courier New" panose="02070309020205020404" pitchFamily="49" charset="0"/>
              <a:buChar char="o"/>
            </a:pPr>
            <a:r>
              <a:rPr lang="en-US" sz="1400" b="0" i="0" u="none" strike="noStrike" cap="none" dirty="0">
                <a:solidFill>
                  <a:schemeClr val="accent2"/>
                </a:solidFill>
                <a:latin typeface="Arial" panose="020B0604020202020204"/>
                <a:ea typeface="Arial" panose="020B0604020202020204"/>
                <a:cs typeface="Arial" panose="020B0604020202020204"/>
                <a:sym typeface="Arial" panose="020B0604020202020204"/>
              </a:rPr>
              <a:t> </a:t>
            </a:r>
            <a:r>
              <a:rPr lang="en-US" b="0" i="0" u="none" strike="noStrike" cap="none" dirty="0">
                <a:solidFill>
                  <a:schemeClr val="accent2"/>
                </a:solidFill>
                <a:latin typeface="Arial" panose="020B0604020202020204"/>
                <a:ea typeface="Arial" panose="020B0604020202020204"/>
                <a:cs typeface="Arial" panose="020B0604020202020204"/>
                <a:sym typeface="Arial" panose="020B0604020202020204"/>
              </a:rPr>
              <a:t>Introduction</a:t>
            </a: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Category wise play store apps installs</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Category wise most popular apps</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latin typeface="Arial" panose="020B0604020202020204"/>
                <a:ea typeface="Arial" panose="020B0604020202020204"/>
                <a:cs typeface="Arial" panose="020B0604020202020204"/>
                <a:sym typeface="Arial" panose="020B0604020202020204"/>
              </a:rPr>
              <a:t> Top </a:t>
            </a:r>
            <a:r>
              <a:rPr lang="en-US" b="0" i="0" u="none" strike="noStrike" cap="none" dirty="0" smtClean="0">
                <a:solidFill>
                  <a:schemeClr val="accent2"/>
                </a:solidFill>
                <a:latin typeface="Arial" panose="020B0604020202020204"/>
                <a:ea typeface="Arial" panose="020B0604020202020204"/>
                <a:cs typeface="Arial" panose="020B0604020202020204"/>
                <a:sym typeface="Arial" panose="020B0604020202020204"/>
              </a:rPr>
              <a:t>20 </a:t>
            </a:r>
            <a:r>
              <a:rPr lang="en-US" b="0" i="0" u="none" strike="noStrike" cap="none" dirty="0">
                <a:solidFill>
                  <a:schemeClr val="accent2"/>
                </a:solidFill>
                <a:sym typeface="Arial" panose="020B0604020202020204"/>
              </a:rPr>
              <a:t>apps in play store considering all the parameters</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Average installs, category wise</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Most installed apps in communication category</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Average sizes of apps in each category</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Category wise percentage of paid apps</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Category wise top installed paid apps</a:t>
            </a:r>
            <a:endParaRPr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Courier New" panose="02070309020205020404" pitchFamily="49" charset="0"/>
              <a:buChar char="o"/>
            </a:pPr>
            <a:r>
              <a:rPr lang="en-US" b="0" i="0" u="none" strike="noStrike" cap="none" dirty="0">
                <a:solidFill>
                  <a:schemeClr val="accent2"/>
                </a:solidFill>
                <a:sym typeface="Arial" panose="020B0604020202020204"/>
              </a:rPr>
              <a:t> Category wise installed apps with content rating</a:t>
            </a:r>
            <a:endParaRPr lang="en-US" dirty="0">
              <a:solidFill>
                <a:schemeClr val="accent2"/>
              </a:solidFill>
            </a:endParaRPr>
          </a:p>
          <a:p>
            <a:pPr marL="285750" marR="0" lvl="0" indent="-285750" algn="l" rtl="0">
              <a:lnSpc>
                <a:spcPct val="80000"/>
              </a:lnSpc>
              <a:spcBef>
                <a:spcPts val="0"/>
              </a:spcBef>
              <a:spcAft>
                <a:spcPts val="0"/>
              </a:spcAft>
              <a:buClr>
                <a:srgbClr val="000000"/>
              </a:buClr>
              <a:buSzPts val="1200"/>
              <a:buFont typeface="Courier New" panose="02070309020205020404" pitchFamily="49" charset="0"/>
              <a:buChar char="o"/>
            </a:pPr>
            <a:endParaRPr b="0" i="0" u="none" strike="noStrike" cap="none" dirty="0">
              <a:solidFill>
                <a:schemeClr val="accent2"/>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115000"/>
              </a:lnSpc>
              <a:spcBef>
                <a:spcPts val="0"/>
              </a:spcBef>
              <a:spcAft>
                <a:spcPts val="0"/>
              </a:spcAft>
              <a:buClr>
                <a:srgbClr val="000000"/>
              </a:buClr>
              <a:buSzPts val="1200"/>
              <a:buFont typeface="Courier New" panose="02070309020205020404" pitchFamily="49" charset="0"/>
              <a:buChar char="o"/>
            </a:pPr>
            <a:r>
              <a:rPr lang="en-US" dirty="0">
                <a:solidFill>
                  <a:schemeClr val="accent2"/>
                </a:solidFill>
              </a:rPr>
              <a:t>Percentage reviews sentiment distribution</a:t>
            </a:r>
            <a:br>
              <a:rPr lang="en-US" b="0" i="0" u="none" strike="noStrike" cap="none" dirty="0">
                <a:solidFill>
                  <a:schemeClr val="accent2"/>
                </a:solidFill>
                <a:sym typeface="Arial" panose="020B0604020202020204"/>
              </a:rPr>
            </a:br>
            <a:endParaRPr dirty="0">
              <a:solidFill>
                <a:schemeClr val="accent2"/>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2400" b="1" i="0" u="none" strike="noStrike" cap="none" dirty="0">
                <a:solidFill>
                  <a:schemeClr val="accent5"/>
                </a:solidFill>
                <a:sym typeface="Arial" panose="020B0604020202020204"/>
              </a:rPr>
              <a:t>Agenda</a:t>
            </a:r>
            <a:endParaRPr sz="2400" b="1" dirty="0">
              <a:solidFill>
                <a:schemeClr val="accent5"/>
              </a:solidFill>
            </a:endParaRPr>
          </a:p>
        </p:txBody>
      </p:sp>
      <p:sp>
        <p:nvSpPr>
          <p:cNvPr id="5" name="object 4"/>
          <p:cNvSpPr/>
          <p:nvPr/>
        </p:nvSpPr>
        <p:spPr>
          <a:xfrm>
            <a:off x="6208395" y="1093647"/>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000"/>
              <a:buFont typeface="Calibri" panose="020F0502020204030204"/>
              <a:buChar char="▪"/>
              <a:tabLst>
                <a:tab pos="354965" algn="l"/>
                <a:tab pos="355600" algn="l"/>
              </a:tabLst>
            </a:pPr>
            <a:r>
              <a:rPr sz="1500" b="1" spc="-5" dirty="0">
                <a:solidFill>
                  <a:srgbClr val="124F5C"/>
                </a:solidFill>
                <a:latin typeface="+mn-lt"/>
                <a:cs typeface="Arial" panose="020B0604020202020204"/>
              </a:rPr>
              <a:t>Loading</a:t>
            </a:r>
            <a:r>
              <a:rPr sz="1500" b="1" spc="409" dirty="0">
                <a:solidFill>
                  <a:srgbClr val="124F5C"/>
                </a:solidFill>
                <a:latin typeface="+mn-lt"/>
                <a:cs typeface="Arial" panose="020B0604020202020204"/>
              </a:rPr>
              <a:t> </a:t>
            </a:r>
            <a:r>
              <a:rPr sz="1500" b="1" dirty="0">
                <a:solidFill>
                  <a:srgbClr val="124F5C"/>
                </a:solidFill>
                <a:latin typeface="+mn-lt"/>
                <a:cs typeface="Arial" panose="020B0604020202020204"/>
              </a:rPr>
              <a:t>the</a:t>
            </a:r>
            <a:r>
              <a:rPr sz="1500" b="1" spc="409" dirty="0">
                <a:solidFill>
                  <a:srgbClr val="124F5C"/>
                </a:solidFill>
                <a:latin typeface="+mn-lt"/>
                <a:cs typeface="Arial" panose="020B0604020202020204"/>
              </a:rPr>
              <a:t> </a:t>
            </a:r>
            <a:r>
              <a:rPr sz="1500" b="1" spc="-5" dirty="0">
                <a:solidFill>
                  <a:srgbClr val="124F5C"/>
                </a:solidFill>
                <a:latin typeface="+mn-lt"/>
                <a:cs typeface="Arial" panose="020B0604020202020204"/>
              </a:rPr>
              <a:t>data</a:t>
            </a:r>
            <a:r>
              <a:rPr sz="1500" b="1" spc="425" dirty="0">
                <a:solidFill>
                  <a:srgbClr val="124F5C"/>
                </a:solidFill>
                <a:latin typeface="+mn-lt"/>
                <a:cs typeface="Arial" panose="020B0604020202020204"/>
              </a:rPr>
              <a:t> </a:t>
            </a:r>
            <a:r>
              <a:rPr sz="1500" b="1" dirty="0">
                <a:solidFill>
                  <a:srgbClr val="124F5C"/>
                </a:solidFill>
                <a:latin typeface="+mn-lt"/>
                <a:cs typeface="Arial" panose="020B0604020202020204"/>
              </a:rPr>
              <a:t>sets:</a:t>
            </a:r>
            <a:r>
              <a:rPr sz="1500" b="1" spc="409" dirty="0">
                <a:solidFill>
                  <a:srgbClr val="124F5C"/>
                </a:solidFill>
                <a:latin typeface="+mn-lt"/>
                <a:cs typeface="Arial" panose="020B0604020202020204"/>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000"/>
              <a:buFont typeface="Calibri" panose="020F0502020204030204"/>
              <a:buChar char="▪"/>
              <a:tabLst>
                <a:tab pos="354965" algn="l"/>
                <a:tab pos="355600" algn="l"/>
              </a:tabLst>
            </a:pPr>
            <a:r>
              <a:rPr sz="1500" b="1" spc="-5" dirty="0">
                <a:solidFill>
                  <a:srgbClr val="124F5C"/>
                </a:solidFill>
                <a:latin typeface="+mn-lt"/>
                <a:cs typeface="Arial" panose="020B0604020202020204"/>
              </a:rPr>
              <a:t>Import</a:t>
            </a:r>
            <a:r>
              <a:rPr sz="1500" b="1" dirty="0">
                <a:solidFill>
                  <a:srgbClr val="124F5C"/>
                </a:solidFill>
                <a:latin typeface="+mn-lt"/>
                <a:cs typeface="Arial" panose="020B0604020202020204"/>
              </a:rPr>
              <a:t> Libraries:</a:t>
            </a:r>
            <a:r>
              <a:rPr sz="1500" b="1" spc="-30" dirty="0">
                <a:solidFill>
                  <a:srgbClr val="124F5C"/>
                </a:solidFill>
                <a:latin typeface="+mn-lt"/>
                <a:cs typeface="Arial" panose="020B0604020202020204"/>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panose="020F0502020204030204"/>
              <a:buChar char="▪"/>
            </a:pPr>
            <a:endParaRPr sz="1550" dirty="0">
              <a:latin typeface="+mn-lt"/>
              <a:cs typeface="Arial MT"/>
            </a:endParaRPr>
          </a:p>
          <a:p>
            <a:pPr marL="355600" marR="5080" indent="-342900" algn="just">
              <a:lnSpc>
                <a:spcPct val="100000"/>
              </a:lnSpc>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5" dirty="0">
                <a:solidFill>
                  <a:srgbClr val="124F5C"/>
                </a:solidFill>
                <a:latin typeface="+mn-lt"/>
                <a:cs typeface="Arial" panose="020B0604020202020204"/>
              </a:rPr>
              <a:t>cleaning:</a:t>
            </a:r>
            <a:r>
              <a:rPr sz="1500" b="1" dirty="0">
                <a:solidFill>
                  <a:srgbClr val="124F5C"/>
                </a:solidFill>
                <a:latin typeface="+mn-lt"/>
                <a:cs typeface="Arial" panose="020B0604020202020204"/>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panose="020F0502020204030204"/>
              <a:buChar char="▪"/>
            </a:pPr>
            <a:endParaRPr sz="1550" dirty="0">
              <a:latin typeface="+mn-lt"/>
              <a:cs typeface="Arial MT"/>
            </a:endParaRPr>
          </a:p>
          <a:p>
            <a:pPr marL="355600" marR="6985" indent="-342900" algn="just">
              <a:lnSpc>
                <a:spcPct val="100000"/>
              </a:lnSpc>
              <a:spcBef>
                <a:spcPts val="5"/>
              </a:spcBef>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5" dirty="0">
                <a:solidFill>
                  <a:srgbClr val="124F5C"/>
                </a:solidFill>
                <a:latin typeface="+mn-lt"/>
                <a:cs typeface="Arial" panose="020B0604020202020204"/>
              </a:rPr>
              <a:t>Imputation:</a:t>
            </a:r>
            <a:r>
              <a:rPr sz="1500" b="1" dirty="0">
                <a:solidFill>
                  <a:srgbClr val="124F5C"/>
                </a:solidFill>
                <a:latin typeface="+mn-lt"/>
                <a:cs typeface="Arial" panose="020B0604020202020204"/>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panose="020F0502020204030204"/>
              <a:buChar char="▪"/>
            </a:pPr>
            <a:endParaRPr sz="1550" dirty="0">
              <a:latin typeface="+mn-lt"/>
              <a:cs typeface="Arial MT"/>
            </a:endParaRPr>
          </a:p>
          <a:p>
            <a:pPr marL="355600" marR="6985" indent="-342900" algn="just">
              <a:lnSpc>
                <a:spcPct val="100000"/>
              </a:lnSpc>
              <a:spcBef>
                <a:spcPts val="5"/>
              </a:spcBef>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Exploratory</a:t>
            </a:r>
            <a:r>
              <a:rPr sz="1500" b="1" spc="5" dirty="0">
                <a:solidFill>
                  <a:srgbClr val="124F5C"/>
                </a:solidFill>
                <a:latin typeface="+mn-lt"/>
                <a:cs typeface="Arial" panose="020B0604020202020204"/>
              </a:rPr>
              <a:t> </a:t>
            </a: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10" dirty="0">
                <a:solidFill>
                  <a:srgbClr val="124F5C"/>
                </a:solidFill>
                <a:latin typeface="+mn-lt"/>
                <a:cs typeface="Arial" panose="020B0604020202020204"/>
              </a:rPr>
              <a:t>Analysis:</a:t>
            </a:r>
            <a:r>
              <a:rPr sz="1500" b="1" spc="-5" dirty="0">
                <a:solidFill>
                  <a:srgbClr val="124F5C"/>
                </a:solidFill>
                <a:latin typeface="+mn-lt"/>
                <a:cs typeface="Arial" panose="020B0604020202020204"/>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p:cNvSpPr/>
          <p:nvPr/>
        </p:nvSpPr>
        <p:spPr>
          <a:xfrm>
            <a:off x="315747" y="131293"/>
            <a:ext cx="513258" cy="506273"/>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1075296"/>
            <a:ext cx="8829893" cy="3688189"/>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accent5"/>
                </a:solidFill>
                <a:latin typeface="Verdana" panose="020B0604030504040204"/>
                <a:cs typeface="Verdana" panose="020B0604030504040204"/>
              </a:rPr>
              <a:t>1.</a:t>
            </a:r>
            <a:r>
              <a:rPr sz="1400" b="1" spc="-105" dirty="0">
                <a:solidFill>
                  <a:schemeClr val="accent5"/>
                </a:solidFill>
                <a:latin typeface="Verdana" panose="020B0604030504040204"/>
                <a:cs typeface="Verdana" panose="020B0604030504040204"/>
              </a:rPr>
              <a:t>App</a:t>
            </a:r>
            <a:r>
              <a:rPr sz="1400" b="1" spc="-165" dirty="0">
                <a:solidFill>
                  <a:schemeClr val="accent5"/>
                </a:solidFill>
                <a:latin typeface="Verdana" panose="020B0604030504040204"/>
                <a:cs typeface="Verdana" panose="020B0604030504040204"/>
              </a:rPr>
              <a:t> </a:t>
            </a:r>
            <a:r>
              <a:rPr sz="1400" b="1" spc="-390" dirty="0">
                <a:solidFill>
                  <a:schemeClr val="accent5"/>
                </a:solidFill>
                <a:latin typeface="Verdana" panose="020B0604030504040204"/>
                <a:cs typeface="Verdana" panose="020B0604030504040204"/>
              </a:rPr>
              <a:t>:</a:t>
            </a:r>
            <a:r>
              <a:rPr sz="1400" b="1" spc="-310" dirty="0">
                <a:solidFill>
                  <a:schemeClr val="accent5"/>
                </a:solidFill>
                <a:latin typeface="Verdana" panose="020B0604030504040204"/>
                <a:cs typeface="Verdana" panose="020B0604030504040204"/>
              </a:rPr>
              <a:t> </a:t>
            </a:r>
            <a:r>
              <a:rPr lang="en-IN" sz="1400" b="1" spc="-310" dirty="0">
                <a:solidFill>
                  <a:schemeClr val="accent5"/>
                </a:solidFill>
                <a:latin typeface="Verdana" panose="020B0604030504040204"/>
                <a:cs typeface="Verdana" panose="020B0604030504040204"/>
              </a:rPr>
              <a:t>  </a:t>
            </a:r>
            <a:r>
              <a:rPr sz="1400" b="0" spc="-20" dirty="0" smtClean="0">
                <a:solidFill>
                  <a:schemeClr val="accent2"/>
                </a:solidFill>
                <a:latin typeface="Verdana" panose="020B0604030504040204"/>
                <a:cs typeface="Verdana" panose="020B0604030504040204"/>
              </a:rPr>
              <a:t>This</a:t>
            </a:r>
            <a:r>
              <a:rPr sz="1400" b="0" spc="-130" dirty="0" smtClean="0">
                <a:solidFill>
                  <a:schemeClr val="accent2"/>
                </a:solidFill>
                <a:latin typeface="Verdana" panose="020B0604030504040204"/>
                <a:cs typeface="Verdana" panose="020B0604030504040204"/>
              </a:rPr>
              <a:t> </a:t>
            </a:r>
            <a:r>
              <a:rPr sz="1400" b="0" spc="55" dirty="0">
                <a:solidFill>
                  <a:schemeClr val="accent2"/>
                </a:solidFill>
                <a:latin typeface="Verdana" panose="020B0604030504040204"/>
                <a:cs typeface="Verdana" panose="020B0604030504040204"/>
              </a:rPr>
              <a:t>column</a:t>
            </a:r>
            <a:r>
              <a:rPr sz="1400" b="0" spc="-140" dirty="0">
                <a:solidFill>
                  <a:schemeClr val="accent2"/>
                </a:solidFill>
                <a:latin typeface="Verdana" panose="020B0604030504040204"/>
                <a:cs typeface="Verdana" panose="020B0604030504040204"/>
              </a:rPr>
              <a:t> </a:t>
            </a:r>
            <a:r>
              <a:rPr sz="1400" b="0" spc="15" dirty="0">
                <a:solidFill>
                  <a:schemeClr val="accent2"/>
                </a:solidFill>
                <a:latin typeface="Verdana" panose="020B0604030504040204"/>
                <a:cs typeface="Verdana" panose="020B0604030504040204"/>
              </a:rPr>
              <a:t>Contains</a:t>
            </a:r>
            <a:r>
              <a:rPr sz="1400" b="0" spc="-110" dirty="0">
                <a:solidFill>
                  <a:schemeClr val="accent2"/>
                </a:solidFill>
                <a:latin typeface="Verdana" panose="020B0604030504040204"/>
                <a:cs typeface="Verdana" panose="020B0604030504040204"/>
              </a:rPr>
              <a:t> </a:t>
            </a:r>
            <a:r>
              <a:rPr sz="1400" b="0" spc="30" dirty="0">
                <a:solidFill>
                  <a:schemeClr val="accent2"/>
                </a:solidFill>
                <a:latin typeface="Verdana" panose="020B0604030504040204"/>
                <a:cs typeface="Verdana" panose="020B0604030504040204"/>
              </a:rPr>
              <a:t>the</a:t>
            </a:r>
            <a:r>
              <a:rPr sz="1400" b="0" spc="-130" dirty="0">
                <a:solidFill>
                  <a:schemeClr val="accent2"/>
                </a:solidFill>
                <a:latin typeface="Verdana" panose="020B0604030504040204"/>
                <a:cs typeface="Verdana" panose="020B0604030504040204"/>
              </a:rPr>
              <a:t> </a:t>
            </a:r>
            <a:r>
              <a:rPr sz="1400" b="0" spc="45" dirty="0">
                <a:solidFill>
                  <a:schemeClr val="accent2"/>
                </a:solidFill>
                <a:latin typeface="Verdana" panose="020B0604030504040204"/>
                <a:cs typeface="Verdana" panose="020B0604030504040204"/>
              </a:rPr>
              <a:t>name</a:t>
            </a:r>
            <a:r>
              <a:rPr sz="1400" b="0" spc="-114" dirty="0">
                <a:solidFill>
                  <a:schemeClr val="accent2"/>
                </a:solidFill>
                <a:latin typeface="Verdana" panose="020B0604030504040204"/>
                <a:cs typeface="Verdana" panose="020B0604030504040204"/>
              </a:rPr>
              <a:t> </a:t>
            </a:r>
            <a:r>
              <a:rPr sz="1400" b="0" dirty="0">
                <a:solidFill>
                  <a:schemeClr val="accent2"/>
                </a:solidFill>
                <a:latin typeface="Verdana" panose="020B0604030504040204"/>
                <a:cs typeface="Verdana" panose="020B0604030504040204"/>
              </a:rPr>
              <a:t>of</a:t>
            </a:r>
            <a:r>
              <a:rPr sz="1400" b="0" spc="-145" dirty="0">
                <a:solidFill>
                  <a:schemeClr val="accent2"/>
                </a:solidFill>
                <a:latin typeface="Verdana" panose="020B0604030504040204"/>
                <a:cs typeface="Verdana" panose="020B0604030504040204"/>
              </a:rPr>
              <a:t> </a:t>
            </a:r>
            <a:r>
              <a:rPr sz="1400" b="0" spc="30" dirty="0">
                <a:solidFill>
                  <a:schemeClr val="accent2"/>
                </a:solidFill>
                <a:latin typeface="Verdana" panose="020B0604030504040204"/>
                <a:cs typeface="Verdana" panose="020B0604030504040204"/>
              </a:rPr>
              <a:t>the</a:t>
            </a:r>
            <a:r>
              <a:rPr sz="1400" b="0" spc="-125" dirty="0">
                <a:solidFill>
                  <a:schemeClr val="accent2"/>
                </a:solidFill>
                <a:latin typeface="Verdana" panose="020B0604030504040204"/>
                <a:cs typeface="Verdana" panose="020B0604030504040204"/>
              </a:rPr>
              <a:t> </a:t>
            </a:r>
            <a:r>
              <a:rPr sz="1400" b="0" spc="45" dirty="0">
                <a:solidFill>
                  <a:schemeClr val="accent2"/>
                </a:solidFill>
                <a:latin typeface="Verdana" panose="020B0604030504040204"/>
                <a:cs typeface="Verdana" panose="020B0604030504040204"/>
              </a:rPr>
              <a:t>app</a:t>
            </a:r>
            <a:r>
              <a:rPr sz="1400" b="0" spc="-120" dirty="0">
                <a:solidFill>
                  <a:schemeClr val="accent2"/>
                </a:solidFill>
                <a:latin typeface="Verdana" panose="020B0604030504040204"/>
                <a:cs typeface="Verdana" panose="020B0604030504040204"/>
              </a:rPr>
              <a:t> </a:t>
            </a:r>
            <a:r>
              <a:rPr sz="1400" b="0" spc="-15" dirty="0">
                <a:solidFill>
                  <a:schemeClr val="accent2"/>
                </a:solidFill>
                <a:latin typeface="Verdana" panose="020B0604030504040204"/>
                <a:cs typeface="Verdana" panose="020B0604030504040204"/>
              </a:rPr>
              <a:t>for</a:t>
            </a:r>
            <a:r>
              <a:rPr sz="1400" b="0" spc="-145" dirty="0">
                <a:solidFill>
                  <a:schemeClr val="accent2"/>
                </a:solidFill>
                <a:latin typeface="Verdana" panose="020B0604030504040204"/>
                <a:cs typeface="Verdana" panose="020B0604030504040204"/>
              </a:rPr>
              <a:t> </a:t>
            </a:r>
            <a:r>
              <a:rPr sz="1400" b="0" spc="25" dirty="0">
                <a:solidFill>
                  <a:schemeClr val="accent2"/>
                </a:solidFill>
                <a:latin typeface="Verdana" panose="020B0604030504040204"/>
                <a:cs typeface="Verdana" panose="020B0604030504040204"/>
              </a:rPr>
              <a:t>each</a:t>
            </a:r>
            <a:r>
              <a:rPr sz="1400" b="0" spc="-114" dirty="0">
                <a:solidFill>
                  <a:schemeClr val="accent2"/>
                </a:solidFill>
                <a:latin typeface="Verdana" panose="020B0604030504040204"/>
                <a:cs typeface="Verdana" panose="020B0604030504040204"/>
              </a:rPr>
              <a:t> </a:t>
            </a:r>
            <a:r>
              <a:rPr sz="1400" b="0" spc="-20" dirty="0">
                <a:solidFill>
                  <a:schemeClr val="accent2"/>
                </a:solidFill>
                <a:latin typeface="Verdana" panose="020B0604030504040204"/>
                <a:cs typeface="Verdana" panose="020B0604030504040204"/>
              </a:rPr>
              <a:t>observation</a:t>
            </a:r>
            <a:r>
              <a:rPr sz="1400" b="0" spc="-20" dirty="0" smtClean="0">
                <a:solidFill>
                  <a:srgbClr val="124F5C"/>
                </a:solidFill>
                <a:latin typeface="Verdana" panose="020B0604030504040204"/>
                <a:cs typeface="Verdana" panose="020B0604030504040204"/>
              </a:rPr>
              <a:t>.</a:t>
            </a:r>
            <a:br>
              <a:rPr lang="en-IN" sz="1400" spc="-20" dirty="0">
                <a:solidFill>
                  <a:srgbClr val="124F5C"/>
                </a:solidFill>
                <a:latin typeface="Verdana" panose="020B0604030504040204"/>
                <a:cs typeface="Verdana" panose="020B0604030504040204"/>
              </a:rPr>
            </a:br>
            <a:r>
              <a:rPr lang="en-IN" sz="1400" b="1" spc="-20" dirty="0">
                <a:solidFill>
                  <a:schemeClr val="accent5"/>
                </a:solidFill>
                <a:latin typeface="Verdana" panose="020B0604030504040204"/>
                <a:cs typeface="Verdana" panose="020B0604030504040204"/>
              </a:rPr>
              <a:t>2.</a:t>
            </a:r>
            <a:r>
              <a:rPr lang="en-US" sz="1400" b="1" spc="5" dirty="0">
                <a:solidFill>
                  <a:schemeClr val="accent5"/>
                </a:solidFill>
                <a:latin typeface="Verdana" panose="020B0604030504040204" pitchFamily="34" charset="0"/>
                <a:ea typeface="Verdana" panose="020B0604030504040204" pitchFamily="34" charset="0"/>
              </a:rPr>
              <a:t>Category</a:t>
            </a:r>
            <a:r>
              <a:rPr lang="en-US" sz="1400" b="1" spc="-155" dirty="0">
                <a:solidFill>
                  <a:schemeClr val="accent5"/>
                </a:solidFill>
                <a:latin typeface="Verdana" panose="020B0604030504040204" pitchFamily="34" charset="0"/>
                <a:ea typeface="Verdana" panose="020B0604030504040204" pitchFamily="34" charset="0"/>
              </a:rPr>
              <a:t> </a:t>
            </a:r>
            <a:r>
              <a:rPr lang="en-US" sz="1400" b="1" spc="-390" dirty="0" smtClean="0">
                <a:solidFill>
                  <a:schemeClr val="accent5"/>
                </a:solidFill>
                <a:latin typeface="Verdana" panose="020B0604030504040204" pitchFamily="34" charset="0"/>
                <a:ea typeface="Verdana" panose="020B0604030504040204" pitchFamily="34" charset="0"/>
              </a:rPr>
              <a:t>:</a:t>
            </a:r>
            <a:r>
              <a:rPr lang="en-US" sz="1400" spc="-315" dirty="0" smtClean="0">
                <a:solidFill>
                  <a:schemeClr val="accent5"/>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This</a:t>
            </a:r>
            <a:r>
              <a:rPr lang="en-US" sz="1400" spc="-130" dirty="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column</a:t>
            </a:r>
            <a:r>
              <a:rPr lang="en-US" sz="1400" spc="-135"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Contains</a:t>
            </a:r>
            <a:r>
              <a:rPr lang="en-US" sz="1400" spc="-95" dirty="0">
                <a:solidFill>
                  <a:schemeClr val="accent2"/>
                </a:solidFill>
                <a:latin typeface="Verdana" panose="020B0604030504040204" pitchFamily="34" charset="0"/>
                <a:ea typeface="Verdana" panose="020B0604030504040204" pitchFamily="34" charset="0"/>
              </a:rPr>
              <a:t> </a:t>
            </a:r>
            <a:r>
              <a:rPr lang="en-US" sz="1400" dirty="0">
                <a:solidFill>
                  <a:schemeClr val="accent2"/>
                </a:solidFill>
                <a:latin typeface="Verdana" panose="020B0604030504040204" pitchFamily="34" charset="0"/>
                <a:ea typeface="Verdana" panose="020B0604030504040204" pitchFamily="34" charset="0"/>
              </a:rPr>
              <a:t>Category</a:t>
            </a:r>
            <a:r>
              <a:rPr lang="en-US" sz="1400" spc="-125" dirty="0">
                <a:solidFill>
                  <a:schemeClr val="accent2"/>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to</a:t>
            </a:r>
            <a:r>
              <a:rPr lang="en-US" sz="1400" spc="-140" dirty="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which</a:t>
            </a:r>
            <a:r>
              <a:rPr lang="en-US" sz="1400" spc="-12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0"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app</a:t>
            </a:r>
            <a:r>
              <a:rPr lang="en-US" sz="1400" spc="-120" dirty="0">
                <a:solidFill>
                  <a:schemeClr val="accent2"/>
                </a:solidFill>
                <a:latin typeface="Verdana" panose="020B0604030504040204" pitchFamily="34" charset="0"/>
                <a:ea typeface="Verdana" panose="020B0604030504040204" pitchFamily="34" charset="0"/>
              </a:rPr>
              <a:t> </a:t>
            </a:r>
            <a:r>
              <a:rPr lang="en-US" sz="1400" spc="-5" dirty="0">
                <a:solidFill>
                  <a:schemeClr val="accent2"/>
                </a:solidFill>
                <a:latin typeface="Verdana" panose="020B0604030504040204" pitchFamily="34" charset="0"/>
                <a:ea typeface="Verdana" panose="020B0604030504040204" pitchFamily="34" charset="0"/>
              </a:rPr>
              <a:t>belongs</a:t>
            </a:r>
            <a:r>
              <a:rPr lang="en-US" sz="1400" spc="-5" dirty="0" smtClean="0">
                <a:solidFill>
                  <a:schemeClr val="accent2"/>
                </a:solidFill>
                <a:latin typeface="Verdana" panose="020B0604030504040204" pitchFamily="34" charset="0"/>
                <a:ea typeface="Verdana" panose="020B0604030504040204" pitchFamily="34" charset="0"/>
              </a:rPr>
              <a:t>.</a:t>
            </a:r>
            <a:br>
              <a:rPr lang="en-US" sz="1400" dirty="0">
                <a:solidFill>
                  <a:schemeClr val="accent2"/>
                </a:solidFill>
                <a:latin typeface="Verdana" panose="020B0604030504040204" pitchFamily="34" charset="0"/>
                <a:ea typeface="Verdana" panose="020B0604030504040204" pitchFamily="34" charset="0"/>
              </a:rPr>
            </a:br>
            <a:r>
              <a:rPr lang="en-US" sz="1400" b="1" dirty="0" smtClean="0">
                <a:solidFill>
                  <a:schemeClr val="accent5"/>
                </a:solidFill>
                <a:latin typeface="Verdana" panose="020B0604030504040204" pitchFamily="34" charset="0"/>
                <a:ea typeface="Verdana" panose="020B0604030504040204" pitchFamily="34" charset="0"/>
              </a:rPr>
              <a:t>3.</a:t>
            </a:r>
            <a:r>
              <a:rPr lang="en-US" sz="1400" b="1" spc="35" dirty="0" smtClean="0">
                <a:solidFill>
                  <a:schemeClr val="accent5"/>
                </a:solidFill>
                <a:latin typeface="Verdana" panose="020B0604030504040204" pitchFamily="34" charset="0"/>
                <a:ea typeface="Verdana" panose="020B0604030504040204" pitchFamily="34" charset="0"/>
              </a:rPr>
              <a:t>Rating</a:t>
            </a:r>
            <a:r>
              <a:rPr lang="en-US" sz="1400" b="1" spc="-390" dirty="0" smtClean="0">
                <a:solidFill>
                  <a:schemeClr val="accent5"/>
                </a:solidFill>
                <a:latin typeface="Verdana" panose="020B0604030504040204" pitchFamily="34" charset="0"/>
                <a:ea typeface="Verdana" panose="020B0604030504040204" pitchFamily="34" charset="0"/>
              </a:rPr>
              <a:t>:    </a:t>
            </a:r>
            <a:r>
              <a:rPr lang="en-US" sz="1400" spc="-20" dirty="0" smtClean="0">
                <a:solidFill>
                  <a:schemeClr val="accent2"/>
                </a:solidFill>
                <a:latin typeface="Verdana" panose="020B0604030504040204" pitchFamily="34" charset="0"/>
                <a:ea typeface="Verdana" panose="020B0604030504040204" pitchFamily="34" charset="0"/>
              </a:rPr>
              <a:t>This </a:t>
            </a:r>
            <a:r>
              <a:rPr lang="en-US" sz="1400" spc="55" dirty="0">
                <a:solidFill>
                  <a:schemeClr val="accent2"/>
                </a:solidFill>
                <a:latin typeface="Verdana" panose="020B0604030504040204" pitchFamily="34" charset="0"/>
                <a:ea typeface="Verdana" panose="020B0604030504040204" pitchFamily="34" charset="0"/>
              </a:rPr>
              <a:t>column </a:t>
            </a:r>
            <a:r>
              <a:rPr lang="en-US" sz="1400" spc="15" dirty="0">
                <a:solidFill>
                  <a:schemeClr val="accent2"/>
                </a:solidFill>
                <a:latin typeface="Verdana" panose="020B0604030504040204" pitchFamily="34" charset="0"/>
                <a:ea typeface="Verdana" panose="020B0604030504040204" pitchFamily="34" charset="0"/>
              </a:rPr>
              <a:t>contains </a:t>
            </a:r>
            <a:r>
              <a:rPr lang="en-US" sz="1400" spc="30" dirty="0">
                <a:solidFill>
                  <a:schemeClr val="accent2"/>
                </a:solidFill>
                <a:latin typeface="Verdana" panose="020B0604030504040204" pitchFamily="34" charset="0"/>
                <a:ea typeface="Verdana" panose="020B0604030504040204" pitchFamily="34" charset="0"/>
              </a:rPr>
              <a:t>the </a:t>
            </a:r>
            <a:r>
              <a:rPr lang="en-US" sz="1400" spc="-10" dirty="0">
                <a:solidFill>
                  <a:schemeClr val="accent2"/>
                </a:solidFill>
                <a:latin typeface="Verdana" panose="020B0604030504040204" pitchFamily="34" charset="0"/>
                <a:ea typeface="Verdana" panose="020B0604030504040204" pitchFamily="34" charset="0"/>
              </a:rPr>
              <a:t>average </a:t>
            </a:r>
            <a:r>
              <a:rPr lang="en-US" sz="1400" spc="15" dirty="0">
                <a:solidFill>
                  <a:schemeClr val="accent2"/>
                </a:solidFill>
                <a:latin typeface="Verdana" panose="020B0604030504040204" pitchFamily="34" charset="0"/>
                <a:ea typeface="Verdana" panose="020B0604030504040204" pitchFamily="34" charset="0"/>
              </a:rPr>
              <a:t>rating </a:t>
            </a:r>
            <a:r>
              <a:rPr lang="en-US" sz="1400" spc="-15" dirty="0">
                <a:solidFill>
                  <a:schemeClr val="accent2"/>
                </a:solidFill>
                <a:latin typeface="Verdana" panose="020B0604030504040204" pitchFamily="34" charset="0"/>
                <a:ea typeface="Verdana" panose="020B0604030504040204" pitchFamily="34" charset="0"/>
              </a:rPr>
              <a:t>for </a:t>
            </a:r>
            <a:r>
              <a:rPr lang="en-US" sz="1400" spc="30" dirty="0">
                <a:solidFill>
                  <a:schemeClr val="accent2"/>
                </a:solidFill>
                <a:latin typeface="Verdana" panose="020B0604030504040204" pitchFamily="34" charset="0"/>
                <a:ea typeface="Verdana" panose="020B0604030504040204" pitchFamily="34" charset="0"/>
              </a:rPr>
              <a:t>the </a:t>
            </a:r>
            <a:r>
              <a:rPr lang="en-US" sz="1400" spc="-30" dirty="0">
                <a:solidFill>
                  <a:schemeClr val="accent2"/>
                </a:solidFill>
                <a:latin typeface="Verdana" panose="020B0604030504040204" pitchFamily="34" charset="0"/>
                <a:ea typeface="Verdana" panose="020B0604030504040204" pitchFamily="34" charset="0"/>
              </a:rPr>
              <a:t>app. </a:t>
            </a:r>
            <a:br>
              <a:rPr lang="en-US" sz="1400" spc="-30" dirty="0">
                <a:solidFill>
                  <a:schemeClr val="accent2"/>
                </a:solidFill>
                <a:latin typeface="Verdana" panose="020B0604030504040204" pitchFamily="34" charset="0"/>
                <a:ea typeface="Verdana" panose="020B0604030504040204" pitchFamily="34" charset="0"/>
              </a:rPr>
            </a:br>
            <a:r>
              <a:rPr lang="en-US" sz="1400" b="1" spc="-30" dirty="0">
                <a:solidFill>
                  <a:schemeClr val="accent5"/>
                </a:solidFill>
                <a:latin typeface="Verdana" panose="020B0604030504040204" pitchFamily="34" charset="0"/>
                <a:ea typeface="Verdana" panose="020B0604030504040204" pitchFamily="34" charset="0"/>
              </a:rPr>
              <a:t>4.</a:t>
            </a:r>
            <a:r>
              <a:rPr lang="en-US" sz="1400" b="1" spc="-25" dirty="0">
                <a:solidFill>
                  <a:schemeClr val="accent5"/>
                </a:solidFill>
                <a:latin typeface="Verdana" panose="020B0604030504040204" pitchFamily="34" charset="0"/>
                <a:ea typeface="Verdana" panose="020B0604030504040204" pitchFamily="34" charset="0"/>
              </a:rPr>
              <a:t>Reviews</a:t>
            </a:r>
            <a:r>
              <a:rPr lang="en-US" sz="1400" b="1" spc="-150" dirty="0">
                <a:solidFill>
                  <a:schemeClr val="accent5"/>
                </a:solidFill>
                <a:latin typeface="Verdana" panose="020B0604030504040204" pitchFamily="34" charset="0"/>
                <a:ea typeface="Verdana" panose="020B0604030504040204" pitchFamily="34" charset="0"/>
              </a:rPr>
              <a:t> </a:t>
            </a:r>
            <a:r>
              <a:rPr lang="en-US" sz="1400" b="1" spc="-390" dirty="0">
                <a:solidFill>
                  <a:schemeClr val="accent5"/>
                </a:solidFill>
                <a:latin typeface="Verdana" panose="020B0604030504040204" pitchFamily="34" charset="0"/>
                <a:ea typeface="Verdana" panose="020B0604030504040204" pitchFamily="34" charset="0"/>
              </a:rPr>
              <a:t>:</a:t>
            </a:r>
            <a:r>
              <a:rPr lang="en-US" sz="1400" b="1" spc="-305" dirty="0">
                <a:solidFill>
                  <a:schemeClr val="accent5"/>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This</a:t>
            </a:r>
            <a:r>
              <a:rPr lang="en-US" sz="1400" spc="-125" dirty="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column</a:t>
            </a:r>
            <a:r>
              <a:rPr lang="en-US" sz="1400" spc="-130"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contains</a:t>
            </a:r>
            <a:r>
              <a:rPr lang="en-US" sz="1400" spc="-9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5" dirty="0">
                <a:solidFill>
                  <a:schemeClr val="accent2"/>
                </a:solidFill>
                <a:latin typeface="Verdana" panose="020B0604030504040204" pitchFamily="34" charset="0"/>
                <a:ea typeface="Verdana" panose="020B0604030504040204" pitchFamily="34" charset="0"/>
              </a:rPr>
              <a:t> </a:t>
            </a:r>
            <a:r>
              <a:rPr lang="en-US" sz="1400" spc="50" dirty="0">
                <a:solidFill>
                  <a:schemeClr val="accent2"/>
                </a:solidFill>
                <a:latin typeface="Verdana" panose="020B0604030504040204" pitchFamily="34" charset="0"/>
                <a:ea typeface="Verdana" panose="020B0604030504040204" pitchFamily="34" charset="0"/>
              </a:rPr>
              <a:t>number</a:t>
            </a:r>
            <a:r>
              <a:rPr lang="en-US" sz="1400" spc="-120" dirty="0">
                <a:solidFill>
                  <a:schemeClr val="accent2"/>
                </a:solidFill>
                <a:latin typeface="Verdana" panose="020B0604030504040204" pitchFamily="34" charset="0"/>
                <a:ea typeface="Verdana" panose="020B0604030504040204" pitchFamily="34" charset="0"/>
              </a:rPr>
              <a:t> </a:t>
            </a:r>
            <a:r>
              <a:rPr lang="en-US" sz="1400" dirty="0">
                <a:solidFill>
                  <a:schemeClr val="accent2"/>
                </a:solidFill>
                <a:latin typeface="Verdana" panose="020B0604030504040204" pitchFamily="34" charset="0"/>
                <a:ea typeface="Verdana" panose="020B0604030504040204" pitchFamily="34" charset="0"/>
              </a:rPr>
              <a:t>of</a:t>
            </a:r>
            <a:r>
              <a:rPr lang="en-US" sz="1400" spc="-130"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reviews</a:t>
            </a:r>
            <a:r>
              <a:rPr lang="en-US" sz="1400" spc="-130"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that</a:t>
            </a:r>
            <a:r>
              <a:rPr lang="en-US" sz="1400" spc="-10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5"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app</a:t>
            </a:r>
            <a:r>
              <a:rPr lang="en-US" sz="1400" spc="-110" dirty="0">
                <a:solidFill>
                  <a:schemeClr val="accent2"/>
                </a:solidFill>
                <a:latin typeface="Verdana" panose="020B0604030504040204" pitchFamily="34" charset="0"/>
                <a:ea typeface="Verdana" panose="020B0604030504040204" pitchFamily="34" charset="0"/>
              </a:rPr>
              <a:t> </a:t>
            </a:r>
            <a:r>
              <a:rPr lang="en-US" sz="1400" spc="-5" dirty="0">
                <a:solidFill>
                  <a:schemeClr val="accent2"/>
                </a:solidFill>
                <a:latin typeface="Verdana" panose="020B0604030504040204" pitchFamily="34" charset="0"/>
                <a:ea typeface="Verdana" panose="020B0604030504040204" pitchFamily="34" charset="0"/>
              </a:rPr>
              <a:t>has  </a:t>
            </a:r>
            <a:r>
              <a:rPr lang="en-US" sz="1400" dirty="0">
                <a:solidFill>
                  <a:schemeClr val="accent2"/>
                </a:solidFill>
                <a:latin typeface="Verdana" panose="020B0604030504040204" pitchFamily="34" charset="0"/>
                <a:ea typeface="Verdana" panose="020B0604030504040204" pitchFamily="34" charset="0"/>
              </a:rPr>
              <a:t>received</a:t>
            </a:r>
            <a:r>
              <a:rPr lang="en-US" sz="1400" spc="-145"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on</a:t>
            </a:r>
            <a:r>
              <a:rPr lang="en-US" sz="1400" spc="-13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0" dirty="0">
                <a:solidFill>
                  <a:schemeClr val="accent2"/>
                </a:solidFill>
                <a:latin typeface="Verdana" panose="020B0604030504040204" pitchFamily="34" charset="0"/>
                <a:ea typeface="Verdana" panose="020B0604030504040204" pitchFamily="34" charset="0"/>
              </a:rPr>
              <a:t> </a:t>
            </a:r>
            <a:r>
              <a:rPr lang="en-US" sz="1400" spc="-10" dirty="0">
                <a:solidFill>
                  <a:schemeClr val="accent2"/>
                </a:solidFill>
                <a:latin typeface="Verdana" panose="020B0604030504040204" pitchFamily="34" charset="0"/>
                <a:ea typeface="Verdana" panose="020B0604030504040204" pitchFamily="34" charset="0"/>
              </a:rPr>
              <a:t>play</a:t>
            </a:r>
            <a:r>
              <a:rPr lang="en-US" sz="1400" spc="-135" dirty="0">
                <a:solidFill>
                  <a:schemeClr val="accent2"/>
                </a:solidFill>
                <a:latin typeface="Verdana" panose="020B0604030504040204" pitchFamily="34" charset="0"/>
                <a:ea typeface="Verdana" panose="020B0604030504040204" pitchFamily="34" charset="0"/>
              </a:rPr>
              <a:t> </a:t>
            </a:r>
            <a:r>
              <a:rPr lang="en-US" sz="1400" spc="-50" dirty="0">
                <a:solidFill>
                  <a:schemeClr val="accent2"/>
                </a:solidFill>
                <a:latin typeface="Verdana" panose="020B0604030504040204" pitchFamily="34" charset="0"/>
                <a:ea typeface="Verdana" panose="020B0604030504040204" pitchFamily="34" charset="0"/>
              </a:rPr>
              <a:t>store</a:t>
            </a:r>
            <a:r>
              <a:rPr lang="en-US" sz="1400" spc="-50" dirty="0" smtClean="0">
                <a:solidFill>
                  <a:schemeClr val="accent2"/>
                </a:solidFill>
                <a:latin typeface="Verdana" panose="020B0604030504040204" pitchFamily="34" charset="0"/>
                <a:ea typeface="Verdana" panose="020B0604030504040204" pitchFamily="34" charset="0"/>
              </a:rPr>
              <a:t>.</a:t>
            </a:r>
            <a:br>
              <a:rPr lang="en-US" sz="1400" dirty="0">
                <a:solidFill>
                  <a:schemeClr val="bg1"/>
                </a:solidFill>
                <a:latin typeface="Verdana" panose="020B0604030504040204" pitchFamily="34" charset="0"/>
                <a:ea typeface="Verdana" panose="020B0604030504040204" pitchFamily="34" charset="0"/>
              </a:rPr>
            </a:br>
            <a:r>
              <a:rPr lang="en-US" sz="1400" b="1" dirty="0" smtClean="0">
                <a:solidFill>
                  <a:schemeClr val="accent5"/>
                </a:solidFill>
                <a:latin typeface="Verdana" panose="020B0604030504040204" pitchFamily="34" charset="0"/>
                <a:ea typeface="Verdana" panose="020B0604030504040204" pitchFamily="34" charset="0"/>
              </a:rPr>
              <a:t>5.</a:t>
            </a:r>
            <a:r>
              <a:rPr lang="en-US" sz="1400" b="1" spc="-40" dirty="0" smtClean="0">
                <a:solidFill>
                  <a:schemeClr val="accent5"/>
                </a:solidFill>
                <a:latin typeface="Verdana" panose="020B0604030504040204" pitchFamily="34" charset="0"/>
                <a:ea typeface="Verdana" panose="020B0604030504040204" pitchFamily="34" charset="0"/>
              </a:rPr>
              <a:t>Size</a:t>
            </a:r>
            <a:r>
              <a:rPr lang="en-US" sz="1400" b="1" spc="-390" dirty="0" smtClean="0">
                <a:solidFill>
                  <a:schemeClr val="accent5"/>
                </a:solidFill>
                <a:latin typeface="Verdana" panose="020B0604030504040204" pitchFamily="34" charset="0"/>
                <a:ea typeface="Verdana" panose="020B0604030504040204" pitchFamily="34" charset="0"/>
              </a:rPr>
              <a:t>:</a:t>
            </a:r>
            <a:r>
              <a:rPr lang="en-US" sz="1400" b="1" spc="-305" dirty="0" smtClean="0">
                <a:solidFill>
                  <a:schemeClr val="accent5"/>
                </a:solidFill>
                <a:latin typeface="Verdana" panose="020B0604030504040204" pitchFamily="34" charset="0"/>
                <a:ea typeface="Verdana" panose="020B0604030504040204" pitchFamily="34" charset="0"/>
              </a:rPr>
              <a:t>   </a:t>
            </a:r>
            <a:r>
              <a:rPr lang="en-US" sz="1400" spc="-20" dirty="0" smtClean="0">
                <a:solidFill>
                  <a:schemeClr val="accent2"/>
                </a:solidFill>
                <a:latin typeface="Verdana" panose="020B0604030504040204" pitchFamily="34" charset="0"/>
                <a:ea typeface="Verdana" panose="020B0604030504040204" pitchFamily="34" charset="0"/>
              </a:rPr>
              <a:t>This</a:t>
            </a:r>
            <a:r>
              <a:rPr lang="en-US" sz="1400" spc="-130" dirty="0" smtClean="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column</a:t>
            </a:r>
            <a:r>
              <a:rPr lang="en-US" sz="1400" spc="-125"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contains</a:t>
            </a:r>
            <a:r>
              <a:rPr lang="en-US" sz="1400" spc="-10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20"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amount</a:t>
            </a:r>
            <a:r>
              <a:rPr lang="en-US" sz="1400" spc="-105" dirty="0">
                <a:solidFill>
                  <a:schemeClr val="accent2"/>
                </a:solidFill>
                <a:latin typeface="Verdana" panose="020B0604030504040204" pitchFamily="34" charset="0"/>
                <a:ea typeface="Verdana" panose="020B0604030504040204" pitchFamily="34" charset="0"/>
              </a:rPr>
              <a:t> </a:t>
            </a:r>
            <a:r>
              <a:rPr lang="en-US" sz="1400" dirty="0">
                <a:solidFill>
                  <a:schemeClr val="accent2"/>
                </a:solidFill>
                <a:latin typeface="Verdana" panose="020B0604030504040204" pitchFamily="34" charset="0"/>
                <a:ea typeface="Verdana" panose="020B0604030504040204" pitchFamily="34" charset="0"/>
              </a:rPr>
              <a:t>of</a:t>
            </a:r>
            <a:r>
              <a:rPr lang="en-US" sz="1400" spc="-15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memory</a:t>
            </a:r>
            <a:r>
              <a:rPr lang="en-US" sz="1400" spc="-10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0"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app</a:t>
            </a:r>
            <a:r>
              <a:rPr lang="en-US" sz="1400" spc="-10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occupies</a:t>
            </a:r>
            <a:r>
              <a:rPr lang="en-US" sz="1400" spc="-130"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on</a:t>
            </a:r>
            <a:r>
              <a:rPr lang="en-US" sz="1400" spc="-13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 </a:t>
            </a:r>
            <a:r>
              <a:rPr lang="en-US" sz="1400" spc="10" dirty="0">
                <a:solidFill>
                  <a:schemeClr val="accent2"/>
                </a:solidFill>
                <a:latin typeface="Verdana" panose="020B0604030504040204" pitchFamily="34" charset="0"/>
                <a:ea typeface="Verdana" panose="020B0604030504040204" pitchFamily="34" charset="0"/>
              </a:rPr>
              <a:t>device</a:t>
            </a:r>
            <a:r>
              <a:rPr lang="en-US" sz="1400" spc="10" dirty="0" smtClean="0">
                <a:solidFill>
                  <a:schemeClr val="accent2"/>
                </a:solidFill>
                <a:latin typeface="Verdana" panose="020B0604030504040204" pitchFamily="34" charset="0"/>
                <a:ea typeface="Verdana" panose="020B0604030504040204" pitchFamily="34" charset="0"/>
              </a:rPr>
              <a:t>.</a:t>
            </a:r>
            <a:br>
              <a:rPr lang="en-US" sz="1400" dirty="0">
                <a:solidFill>
                  <a:schemeClr val="accent2"/>
                </a:solidFill>
                <a:latin typeface="Verdana" panose="020B0604030504040204" pitchFamily="34" charset="0"/>
                <a:ea typeface="Verdana" panose="020B0604030504040204" pitchFamily="34" charset="0"/>
              </a:rPr>
            </a:br>
            <a:r>
              <a:rPr lang="en-US" sz="1400" b="1" dirty="0" smtClean="0">
                <a:solidFill>
                  <a:schemeClr val="accent5"/>
                </a:solidFill>
                <a:latin typeface="Verdana" panose="020B0604030504040204" pitchFamily="34" charset="0"/>
                <a:ea typeface="Verdana" panose="020B0604030504040204" pitchFamily="34" charset="0"/>
              </a:rPr>
              <a:t>6.</a:t>
            </a:r>
            <a:r>
              <a:rPr lang="en-US" sz="1400" b="1" spc="-35" dirty="0" smtClean="0">
                <a:solidFill>
                  <a:schemeClr val="accent5"/>
                </a:solidFill>
                <a:latin typeface="Verdana" panose="020B0604030504040204" pitchFamily="34" charset="0"/>
                <a:ea typeface="Verdana" panose="020B0604030504040204" pitchFamily="34" charset="0"/>
              </a:rPr>
              <a:t>Installs</a:t>
            </a:r>
            <a:r>
              <a:rPr lang="en-US" sz="1400" b="1" spc="-390" dirty="0" smtClean="0">
                <a:solidFill>
                  <a:schemeClr val="accent5"/>
                </a:solidFill>
                <a:latin typeface="Verdana" panose="020B0604030504040204" pitchFamily="34" charset="0"/>
                <a:ea typeface="Verdana" panose="020B0604030504040204" pitchFamily="34" charset="0"/>
              </a:rPr>
              <a:t>:</a:t>
            </a:r>
            <a:r>
              <a:rPr lang="en-US" sz="1400" b="1" spc="-305" dirty="0" smtClean="0">
                <a:solidFill>
                  <a:schemeClr val="accent5"/>
                </a:solidFill>
                <a:latin typeface="Verdana" panose="020B0604030504040204" pitchFamily="34" charset="0"/>
                <a:ea typeface="Verdana" panose="020B0604030504040204" pitchFamily="34" charset="0"/>
              </a:rPr>
              <a:t>   </a:t>
            </a:r>
            <a:r>
              <a:rPr lang="en-US" sz="1400" spc="-20" dirty="0" smtClean="0">
                <a:solidFill>
                  <a:schemeClr val="accent2"/>
                </a:solidFill>
                <a:latin typeface="Verdana" panose="020B0604030504040204" pitchFamily="34" charset="0"/>
                <a:ea typeface="Verdana" panose="020B0604030504040204" pitchFamily="34" charset="0"/>
              </a:rPr>
              <a:t>This</a:t>
            </a:r>
            <a:r>
              <a:rPr lang="en-US" sz="1400" spc="-135" dirty="0" smtClean="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column</a:t>
            </a:r>
            <a:r>
              <a:rPr lang="en-US" sz="1400" spc="-130"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contains</a:t>
            </a:r>
            <a:r>
              <a:rPr lang="en-US" sz="1400" spc="-9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5" dirty="0">
                <a:solidFill>
                  <a:schemeClr val="accent2"/>
                </a:solidFill>
                <a:latin typeface="Verdana" panose="020B0604030504040204" pitchFamily="34" charset="0"/>
                <a:ea typeface="Verdana" panose="020B0604030504040204" pitchFamily="34" charset="0"/>
              </a:rPr>
              <a:t> </a:t>
            </a:r>
            <a:r>
              <a:rPr lang="en-US" sz="1400" spc="50" dirty="0">
                <a:solidFill>
                  <a:schemeClr val="accent2"/>
                </a:solidFill>
                <a:latin typeface="Verdana" panose="020B0604030504040204" pitchFamily="34" charset="0"/>
                <a:ea typeface="Verdana" panose="020B0604030504040204" pitchFamily="34" charset="0"/>
              </a:rPr>
              <a:t>number</a:t>
            </a:r>
            <a:r>
              <a:rPr lang="en-US" sz="1400" spc="-110" dirty="0">
                <a:solidFill>
                  <a:schemeClr val="accent2"/>
                </a:solidFill>
                <a:latin typeface="Verdana" panose="020B0604030504040204" pitchFamily="34" charset="0"/>
                <a:ea typeface="Verdana" panose="020B0604030504040204" pitchFamily="34" charset="0"/>
              </a:rPr>
              <a:t> </a:t>
            </a:r>
            <a:r>
              <a:rPr lang="en-US" sz="1400" dirty="0">
                <a:solidFill>
                  <a:schemeClr val="accent2"/>
                </a:solidFill>
                <a:latin typeface="Verdana" panose="020B0604030504040204" pitchFamily="34" charset="0"/>
                <a:ea typeface="Verdana" panose="020B0604030504040204" pitchFamily="34" charset="0"/>
              </a:rPr>
              <a:t>of</a:t>
            </a:r>
            <a:r>
              <a:rPr lang="en-US" sz="1400" spc="-130" dirty="0">
                <a:solidFill>
                  <a:schemeClr val="accent2"/>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times</a:t>
            </a:r>
            <a:r>
              <a:rPr lang="en-US" sz="1400" spc="-135"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that</a:t>
            </a:r>
            <a:r>
              <a:rPr lang="en-US" sz="1400" spc="-11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5"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app</a:t>
            </a:r>
            <a:r>
              <a:rPr lang="en-US" sz="1400" spc="-114" dirty="0">
                <a:solidFill>
                  <a:schemeClr val="accent2"/>
                </a:solidFill>
                <a:latin typeface="Verdana" panose="020B0604030504040204" pitchFamily="34" charset="0"/>
                <a:ea typeface="Verdana" panose="020B0604030504040204" pitchFamily="34" charset="0"/>
              </a:rPr>
              <a:t> </a:t>
            </a:r>
            <a:r>
              <a:rPr lang="en-US" sz="1400" spc="-5" dirty="0">
                <a:solidFill>
                  <a:schemeClr val="accent2"/>
                </a:solidFill>
                <a:latin typeface="Verdana" panose="020B0604030504040204" pitchFamily="34" charset="0"/>
                <a:ea typeface="Verdana" panose="020B0604030504040204" pitchFamily="34" charset="0"/>
              </a:rPr>
              <a:t>has</a:t>
            </a:r>
            <a:r>
              <a:rPr lang="en-US" sz="1400" spc="-105" dirty="0">
                <a:solidFill>
                  <a:schemeClr val="accent2"/>
                </a:solidFill>
                <a:latin typeface="Verdana" panose="020B0604030504040204" pitchFamily="34" charset="0"/>
                <a:ea typeface="Verdana" panose="020B0604030504040204" pitchFamily="34" charset="0"/>
              </a:rPr>
              <a:t> </a:t>
            </a:r>
            <a:r>
              <a:rPr lang="en-US" sz="1400" spc="40" dirty="0">
                <a:solidFill>
                  <a:schemeClr val="accent2"/>
                </a:solidFill>
                <a:latin typeface="Verdana" panose="020B0604030504040204" pitchFamily="34" charset="0"/>
                <a:ea typeface="Verdana" panose="020B0604030504040204" pitchFamily="34" charset="0"/>
              </a:rPr>
              <a:t>been</a:t>
            </a:r>
            <a:br>
              <a:rPr lang="en-US" sz="1400" dirty="0">
                <a:solidFill>
                  <a:schemeClr val="accent2"/>
                </a:solidFill>
                <a:latin typeface="Verdana" panose="020B0604030504040204" pitchFamily="34" charset="0"/>
                <a:ea typeface="Verdana" panose="020B0604030504040204" pitchFamily="34" charset="0"/>
              </a:rPr>
            </a:br>
            <a:r>
              <a:rPr lang="en-US" sz="1400" spc="40" dirty="0">
                <a:solidFill>
                  <a:schemeClr val="accent2"/>
                </a:solidFill>
                <a:latin typeface="Verdana" panose="020B0604030504040204" pitchFamily="34" charset="0"/>
                <a:ea typeface="Verdana" panose="020B0604030504040204" pitchFamily="34" charset="0"/>
              </a:rPr>
              <a:t>downloaded</a:t>
            </a:r>
            <a:r>
              <a:rPr lang="en-US" sz="1400" spc="-90" dirty="0">
                <a:solidFill>
                  <a:schemeClr val="accent2"/>
                </a:solidFill>
                <a:latin typeface="Verdana" panose="020B0604030504040204" pitchFamily="34" charset="0"/>
                <a:ea typeface="Verdana" panose="020B0604030504040204" pitchFamily="34" charset="0"/>
              </a:rPr>
              <a:t> </a:t>
            </a:r>
            <a:r>
              <a:rPr lang="en-US" sz="1400" spc="40" dirty="0">
                <a:solidFill>
                  <a:schemeClr val="accent2"/>
                </a:solidFill>
                <a:latin typeface="Verdana" panose="020B0604030504040204" pitchFamily="34" charset="0"/>
                <a:ea typeface="Verdana" panose="020B0604030504040204" pitchFamily="34" charset="0"/>
              </a:rPr>
              <a:t>and</a:t>
            </a:r>
            <a:r>
              <a:rPr lang="en-US" sz="1400" spc="-114" dirty="0">
                <a:solidFill>
                  <a:schemeClr val="accent2"/>
                </a:solidFill>
                <a:latin typeface="Verdana" panose="020B0604030504040204" pitchFamily="34" charset="0"/>
                <a:ea typeface="Verdana" panose="020B0604030504040204" pitchFamily="34" charset="0"/>
              </a:rPr>
              <a:t> </a:t>
            </a:r>
            <a:r>
              <a:rPr lang="en-US" sz="1400" spc="5" dirty="0">
                <a:solidFill>
                  <a:schemeClr val="accent2"/>
                </a:solidFill>
                <a:latin typeface="Verdana" panose="020B0604030504040204" pitchFamily="34" charset="0"/>
                <a:ea typeface="Verdana" panose="020B0604030504040204" pitchFamily="34" charset="0"/>
              </a:rPr>
              <a:t>installed</a:t>
            </a:r>
            <a:r>
              <a:rPr lang="en-US" sz="1400" spc="-125" dirty="0">
                <a:solidFill>
                  <a:schemeClr val="accent2"/>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from</a:t>
            </a:r>
            <a:r>
              <a:rPr lang="en-US" sz="1400" spc="-14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0" dirty="0">
                <a:solidFill>
                  <a:schemeClr val="accent2"/>
                </a:solidFill>
                <a:latin typeface="Verdana" panose="020B0604030504040204" pitchFamily="34" charset="0"/>
                <a:ea typeface="Verdana" panose="020B0604030504040204" pitchFamily="34" charset="0"/>
              </a:rPr>
              <a:t> </a:t>
            </a:r>
            <a:r>
              <a:rPr lang="en-US" sz="1400" spc="-10" dirty="0">
                <a:solidFill>
                  <a:schemeClr val="accent2"/>
                </a:solidFill>
                <a:latin typeface="Verdana" panose="020B0604030504040204" pitchFamily="34" charset="0"/>
                <a:ea typeface="Verdana" panose="020B0604030504040204" pitchFamily="34" charset="0"/>
              </a:rPr>
              <a:t>play</a:t>
            </a:r>
            <a:r>
              <a:rPr lang="en-US" sz="1400" spc="-135" dirty="0">
                <a:solidFill>
                  <a:schemeClr val="accent2"/>
                </a:solidFill>
                <a:latin typeface="Verdana" panose="020B0604030504040204" pitchFamily="34" charset="0"/>
                <a:ea typeface="Verdana" panose="020B0604030504040204" pitchFamily="34" charset="0"/>
              </a:rPr>
              <a:t> </a:t>
            </a:r>
            <a:r>
              <a:rPr lang="en-US" sz="1400" spc="-50" dirty="0">
                <a:solidFill>
                  <a:schemeClr val="accent2"/>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smtClean="0">
                <a:solidFill>
                  <a:schemeClr val="accent5"/>
                </a:solidFill>
                <a:latin typeface="Verdana" panose="020B0604030504040204" pitchFamily="34" charset="0"/>
                <a:ea typeface="Verdana" panose="020B0604030504040204" pitchFamily="34" charset="0"/>
              </a:rPr>
              <a:t>7.</a:t>
            </a:r>
            <a:r>
              <a:rPr lang="en-US" sz="1400" b="1" spc="-20" dirty="0" smtClean="0">
                <a:solidFill>
                  <a:schemeClr val="accent5"/>
                </a:solidFill>
                <a:latin typeface="Verdana" panose="020B0604030504040204" pitchFamily="34" charset="0"/>
                <a:ea typeface="Verdana" panose="020B0604030504040204" pitchFamily="34" charset="0"/>
              </a:rPr>
              <a:t>Type</a:t>
            </a:r>
            <a:r>
              <a:rPr lang="en-US" sz="1400" b="1" spc="-390" dirty="0" smtClean="0">
                <a:solidFill>
                  <a:schemeClr val="accent5"/>
                </a:solidFill>
                <a:latin typeface="Verdana" panose="020B0604030504040204" pitchFamily="34" charset="0"/>
                <a:ea typeface="Verdana" panose="020B0604030504040204" pitchFamily="34" charset="0"/>
              </a:rPr>
              <a:t>:</a:t>
            </a:r>
            <a:r>
              <a:rPr lang="en-US" sz="1400" b="1" spc="-310" dirty="0" smtClean="0">
                <a:solidFill>
                  <a:schemeClr val="accent5"/>
                </a:solidFill>
                <a:latin typeface="Verdana" panose="020B0604030504040204" pitchFamily="34" charset="0"/>
                <a:ea typeface="Verdana" panose="020B0604030504040204" pitchFamily="34" charset="0"/>
              </a:rPr>
              <a:t>  </a:t>
            </a:r>
            <a:r>
              <a:rPr lang="en-US" sz="1400" b="1" spc="-310" dirty="0" smtClean="0">
                <a:solidFill>
                  <a:schemeClr val="tx1"/>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This</a:t>
            </a:r>
            <a:r>
              <a:rPr lang="en-US" sz="1400" spc="-135" dirty="0">
                <a:solidFill>
                  <a:schemeClr val="accent2"/>
                </a:solidFill>
                <a:latin typeface="Verdana" panose="020B0604030504040204" pitchFamily="34" charset="0"/>
                <a:ea typeface="Verdana" panose="020B0604030504040204" pitchFamily="34" charset="0"/>
              </a:rPr>
              <a:t> </a:t>
            </a:r>
            <a:r>
              <a:rPr lang="en-US" sz="1400" spc="55" dirty="0">
                <a:solidFill>
                  <a:schemeClr val="accent2"/>
                </a:solidFill>
                <a:latin typeface="Verdana" panose="020B0604030504040204" pitchFamily="34" charset="0"/>
                <a:ea typeface="Verdana" panose="020B0604030504040204" pitchFamily="34" charset="0"/>
              </a:rPr>
              <a:t>column</a:t>
            </a:r>
            <a:r>
              <a:rPr lang="en-US" sz="1400" spc="-114"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contains</a:t>
            </a:r>
            <a:r>
              <a:rPr lang="en-US" sz="1400" spc="-10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0" dirty="0">
                <a:solidFill>
                  <a:schemeClr val="accent2"/>
                </a:solidFill>
                <a:latin typeface="Verdana" panose="020B0604030504040204" pitchFamily="34" charset="0"/>
                <a:ea typeface="Verdana" panose="020B0604030504040204" pitchFamily="34" charset="0"/>
              </a:rPr>
              <a:t> </a:t>
            </a:r>
            <a:r>
              <a:rPr lang="en-US" sz="1400" spc="20" dirty="0">
                <a:solidFill>
                  <a:schemeClr val="accent2"/>
                </a:solidFill>
                <a:latin typeface="Verdana" panose="020B0604030504040204" pitchFamily="34" charset="0"/>
                <a:ea typeface="Verdana" panose="020B0604030504040204" pitchFamily="34" charset="0"/>
              </a:rPr>
              <a:t>information</a:t>
            </a:r>
            <a:r>
              <a:rPr lang="en-US" sz="1400" spc="-105"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whether</a:t>
            </a:r>
            <a:r>
              <a:rPr lang="en-US" sz="1400" spc="-10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the</a:t>
            </a:r>
            <a:r>
              <a:rPr lang="en-US" sz="1400" spc="-135" dirty="0">
                <a:solidFill>
                  <a:schemeClr val="accent2"/>
                </a:solidFill>
                <a:latin typeface="Verdana" panose="020B0604030504040204" pitchFamily="34" charset="0"/>
                <a:ea typeface="Verdana" panose="020B0604030504040204" pitchFamily="34" charset="0"/>
              </a:rPr>
              <a:t> </a:t>
            </a:r>
            <a:r>
              <a:rPr lang="en-US" sz="1400" spc="45" dirty="0">
                <a:solidFill>
                  <a:schemeClr val="accent2"/>
                </a:solidFill>
                <a:latin typeface="Verdana" panose="020B0604030504040204" pitchFamily="34" charset="0"/>
                <a:ea typeface="Verdana" panose="020B0604030504040204" pitchFamily="34" charset="0"/>
              </a:rPr>
              <a:t>app</a:t>
            </a:r>
            <a:r>
              <a:rPr lang="en-US" sz="1400" spc="-110" dirty="0">
                <a:solidFill>
                  <a:schemeClr val="accent2"/>
                </a:solidFill>
                <a:latin typeface="Verdana" panose="020B0604030504040204" pitchFamily="34" charset="0"/>
                <a:ea typeface="Verdana" panose="020B0604030504040204" pitchFamily="34" charset="0"/>
              </a:rPr>
              <a:t> </a:t>
            </a:r>
            <a:r>
              <a:rPr lang="en-US" sz="1400" spc="-30" dirty="0">
                <a:solidFill>
                  <a:schemeClr val="accent2"/>
                </a:solidFill>
                <a:latin typeface="Verdana" panose="020B0604030504040204" pitchFamily="34" charset="0"/>
                <a:ea typeface="Verdana" panose="020B0604030504040204" pitchFamily="34" charset="0"/>
              </a:rPr>
              <a:t>is</a:t>
            </a:r>
            <a:r>
              <a:rPr lang="en-US" sz="1400" spc="-140" dirty="0">
                <a:solidFill>
                  <a:schemeClr val="accent2"/>
                </a:solidFill>
                <a:latin typeface="Verdana" panose="020B0604030504040204" pitchFamily="34" charset="0"/>
                <a:ea typeface="Verdana" panose="020B0604030504040204" pitchFamily="34" charset="0"/>
              </a:rPr>
              <a:t> </a:t>
            </a:r>
            <a:r>
              <a:rPr lang="en-US" sz="1400" spc="-15" dirty="0">
                <a:solidFill>
                  <a:schemeClr val="accent2"/>
                </a:solidFill>
                <a:latin typeface="Verdana" panose="020B0604030504040204" pitchFamily="34" charset="0"/>
                <a:ea typeface="Verdana" panose="020B0604030504040204" pitchFamily="34" charset="0"/>
              </a:rPr>
              <a:t>free</a:t>
            </a:r>
            <a:r>
              <a:rPr lang="en-US" sz="1400" spc="-135" dirty="0">
                <a:solidFill>
                  <a:schemeClr val="accent2"/>
                </a:solidFill>
                <a:latin typeface="Verdana" panose="020B0604030504040204" pitchFamily="34" charset="0"/>
                <a:ea typeface="Verdana" panose="020B0604030504040204" pitchFamily="34" charset="0"/>
              </a:rPr>
              <a:t> </a:t>
            </a:r>
            <a:r>
              <a:rPr lang="en-US" sz="1400" spc="-10" dirty="0">
                <a:solidFill>
                  <a:schemeClr val="accent2"/>
                </a:solidFill>
                <a:latin typeface="Verdana" panose="020B0604030504040204" pitchFamily="34" charset="0"/>
                <a:ea typeface="Verdana" panose="020B0604030504040204" pitchFamily="34" charset="0"/>
              </a:rPr>
              <a:t>or</a:t>
            </a:r>
            <a:r>
              <a:rPr lang="en-US" sz="1400" spc="-140" dirty="0">
                <a:solidFill>
                  <a:schemeClr val="accent2"/>
                </a:solidFill>
                <a:latin typeface="Verdana" panose="020B0604030504040204" pitchFamily="34" charset="0"/>
                <a:ea typeface="Verdana" panose="020B0604030504040204" pitchFamily="34" charset="0"/>
              </a:rPr>
              <a:t> </a:t>
            </a:r>
            <a:r>
              <a:rPr lang="en-US" sz="1400" spc="-25" dirty="0">
                <a:solidFill>
                  <a:schemeClr val="accent2"/>
                </a:solidFill>
                <a:latin typeface="Verdana" panose="020B0604030504040204" pitchFamily="34" charset="0"/>
                <a:ea typeface="Verdana" panose="020B0604030504040204" pitchFamily="34" charset="0"/>
              </a:rPr>
              <a:t>paid</a:t>
            </a:r>
            <a:r>
              <a:rPr lang="en-US" sz="1400" spc="-25" dirty="0" smtClean="0">
                <a:solidFill>
                  <a:schemeClr val="accent2"/>
                </a:solidFill>
                <a:latin typeface="Verdana" panose="020B0604030504040204" pitchFamily="34" charset="0"/>
                <a:ea typeface="Verdana" panose="020B0604030504040204" pitchFamily="34" charset="0"/>
              </a:rPr>
              <a:t>.</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accent5"/>
                </a:solidFill>
                <a:latin typeface="Verdana" panose="020B0604030504040204"/>
                <a:ea typeface="Verdana" panose="020B0604030504040204" pitchFamily="34" charset="0"/>
              </a:rPr>
              <a:t>8</a:t>
            </a:r>
            <a:r>
              <a:rPr lang="en-US" sz="1400" b="1" dirty="0" smtClean="0">
                <a:solidFill>
                  <a:schemeClr val="accent5"/>
                </a:solidFill>
                <a:latin typeface="Verdana" panose="020B0604030504040204"/>
                <a:cs typeface="Verdana" panose="020B0604030504040204"/>
              </a:rPr>
              <a:t>.Genres</a:t>
            </a:r>
            <a:r>
              <a:rPr lang="en-US" sz="1400" b="1" dirty="0">
                <a:solidFill>
                  <a:schemeClr val="accent5"/>
                </a:solidFill>
                <a:latin typeface="Verdana" panose="020B0604030504040204"/>
                <a:cs typeface="Verdana" panose="020B0604030504040204"/>
              </a:rPr>
              <a:t>: </a:t>
            </a:r>
            <a:r>
              <a:rPr lang="en-US" sz="1400" dirty="0">
                <a:solidFill>
                  <a:srgbClr val="124F5C"/>
                </a:solidFill>
                <a:latin typeface="Verdana" panose="020B0604030504040204"/>
                <a:cs typeface="Verdana" panose="020B0604030504040204"/>
              </a:rPr>
              <a:t>This column contains the data about to which genre the app  belongs. Genres can </a:t>
            </a:r>
            <a:br>
              <a:rPr lang="en-US" sz="1400" dirty="0">
                <a:solidFill>
                  <a:srgbClr val="124F5C"/>
                </a:solidFill>
                <a:latin typeface="Verdana" panose="020B0604030504040204"/>
                <a:cs typeface="Verdana" panose="020B0604030504040204"/>
              </a:rPr>
            </a:br>
            <a:r>
              <a:rPr lang="en-US" sz="1400" dirty="0">
                <a:solidFill>
                  <a:srgbClr val="124F5C"/>
                </a:solidFill>
                <a:latin typeface="Verdana" panose="020B0604030504040204"/>
                <a:cs typeface="Verdana" panose="020B0604030504040204"/>
              </a:rPr>
              <a:t>be </a:t>
            </a:r>
            <a:r>
              <a:rPr lang="en-US" sz="1400" dirty="0">
                <a:solidFill>
                  <a:schemeClr val="accent2"/>
                </a:solidFill>
                <a:latin typeface="Verdana" panose="020B0604030504040204"/>
                <a:cs typeface="Verdana" panose="020B0604030504040204"/>
              </a:rPr>
              <a:t>considered as a further division of the group of Category</a:t>
            </a:r>
            <a:r>
              <a:rPr lang="en-US" sz="1400" dirty="0">
                <a:solidFill>
                  <a:srgbClr val="124F5C"/>
                </a:solidFill>
                <a:latin typeface="Verdana" panose="020B0604030504040204"/>
                <a:cs typeface="Verdana" panose="020B0604030504040204"/>
              </a:rPr>
              <a:t>. </a:t>
            </a:r>
            <a:r>
              <a:rPr lang="en-US" sz="1400" dirty="0">
                <a:solidFill>
                  <a:srgbClr val="CC0000"/>
                </a:solidFill>
                <a:latin typeface="Verdana" panose="020B0604030504040204"/>
                <a:cs typeface="Verdana" panose="020B0604030504040204"/>
              </a:rPr>
              <a:t> </a:t>
            </a:r>
            <a:br>
              <a:rPr lang="en-US" sz="1400" dirty="0">
                <a:solidFill>
                  <a:srgbClr val="CC0000"/>
                </a:solidFill>
                <a:latin typeface="Verdana" panose="020B0604030504040204"/>
                <a:cs typeface="Verdana" panose="020B0604030504040204"/>
              </a:rPr>
            </a:br>
            <a:r>
              <a:rPr lang="en-US" sz="1400" b="1" dirty="0">
                <a:solidFill>
                  <a:schemeClr val="accent5"/>
                </a:solidFill>
                <a:latin typeface="Verdana" panose="020B0604030504040204"/>
                <a:cs typeface="Verdana" panose="020B0604030504040204"/>
              </a:rPr>
              <a:t>9</a:t>
            </a:r>
            <a:r>
              <a:rPr lang="en-US" sz="1400" b="1" dirty="0" smtClean="0">
                <a:solidFill>
                  <a:schemeClr val="accent5"/>
                </a:solidFill>
                <a:latin typeface="Verdana" panose="020B0604030504040204"/>
                <a:cs typeface="Verdana" panose="020B0604030504040204"/>
              </a:rPr>
              <a:t>.Last </a:t>
            </a:r>
            <a:r>
              <a:rPr lang="en-US" sz="1400" b="1" dirty="0">
                <a:solidFill>
                  <a:schemeClr val="accent5"/>
                </a:solidFill>
                <a:latin typeface="Verdana" panose="020B0604030504040204"/>
                <a:cs typeface="Verdana" panose="020B0604030504040204"/>
              </a:rPr>
              <a:t>Updated: </a:t>
            </a:r>
            <a:r>
              <a:rPr lang="en-US" sz="1400" dirty="0">
                <a:solidFill>
                  <a:schemeClr val="accent2"/>
                </a:solidFill>
                <a:latin typeface="Verdana" panose="020B0604030504040204"/>
                <a:cs typeface="Verdana" panose="020B0604030504040204"/>
              </a:rPr>
              <a:t>Contains the date on which the latest update of the app was  released.</a:t>
            </a:r>
            <a:br>
              <a:rPr lang="en-US" sz="1400" dirty="0">
                <a:solidFill>
                  <a:srgbClr val="124F5C"/>
                </a:solidFill>
                <a:latin typeface="Verdana" panose="020B0604030504040204"/>
                <a:cs typeface="Verdana" panose="020B0604030504040204"/>
              </a:rPr>
            </a:br>
            <a:r>
              <a:rPr lang="en-US" sz="1400" b="1" dirty="0" smtClean="0">
                <a:solidFill>
                  <a:schemeClr val="accent5"/>
                </a:solidFill>
                <a:latin typeface="Verdana" panose="020B0604030504040204"/>
                <a:cs typeface="Verdana" panose="020B0604030504040204"/>
              </a:rPr>
              <a:t>10.Current </a:t>
            </a:r>
            <a:r>
              <a:rPr lang="en-US" sz="1400" b="1" dirty="0">
                <a:solidFill>
                  <a:schemeClr val="accent5"/>
                </a:solidFill>
                <a:latin typeface="Verdana" panose="020B0604030504040204"/>
                <a:cs typeface="Verdana" panose="020B0604030504040204"/>
              </a:rPr>
              <a:t>Version: </a:t>
            </a:r>
            <a:r>
              <a:rPr lang="en-US" sz="1400" dirty="0">
                <a:solidFill>
                  <a:schemeClr val="accent2"/>
                </a:solidFill>
                <a:latin typeface="Verdana" panose="020B0604030504040204"/>
                <a:cs typeface="Verdana" panose="020B0604030504040204"/>
              </a:rPr>
              <a:t>Contains information on the current version of the app  available on the play store.</a:t>
            </a:r>
            <a:br>
              <a:rPr lang="en-US" sz="1400" dirty="0">
                <a:latin typeface="Verdana" panose="020B0604030504040204"/>
                <a:cs typeface="Verdana" panose="020B0604030504040204"/>
              </a:rPr>
            </a:br>
            <a:r>
              <a:rPr lang="en-US" sz="1400" b="1" dirty="0" smtClean="0">
                <a:solidFill>
                  <a:schemeClr val="accent5"/>
                </a:solidFill>
                <a:latin typeface="Verdana" panose="020B0604030504040204"/>
                <a:cs typeface="Verdana" panose="020B0604030504040204"/>
              </a:rPr>
              <a:t>11.Android </a:t>
            </a:r>
            <a:r>
              <a:rPr lang="en-US" sz="1400" b="1" dirty="0">
                <a:solidFill>
                  <a:schemeClr val="accent5"/>
                </a:solidFill>
                <a:latin typeface="Verdana" panose="020B0604030504040204"/>
                <a:cs typeface="Verdana" panose="020B0604030504040204"/>
              </a:rPr>
              <a:t>Version: </a:t>
            </a:r>
            <a:r>
              <a:rPr lang="en-US" sz="1400" dirty="0">
                <a:solidFill>
                  <a:schemeClr val="accent2"/>
                </a:solidFill>
                <a:latin typeface="Verdana" panose="020B0604030504040204"/>
                <a:cs typeface="Verdana" panose="020B0604030504040204"/>
              </a:rPr>
              <a:t>Contains information about the android versions on which  the app is supported.</a:t>
            </a:r>
            <a:br>
              <a:rPr lang="en-US" sz="1400" dirty="0">
                <a:solidFill>
                  <a:schemeClr val="accent2"/>
                </a:solidFill>
                <a:latin typeface="Verdana" panose="020B0604030504040204"/>
                <a:cs typeface="Verdana" panose="020B0604030504040204"/>
              </a:rPr>
            </a:br>
            <a:endParaRPr sz="1400" dirty="0">
              <a:solidFill>
                <a:schemeClr val="accent2"/>
              </a:solidFill>
              <a:latin typeface="Verdana" panose="020B0604030504040204"/>
              <a:cs typeface="Verdana" panose="020B0604030504040204"/>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chemeClr val="accent5"/>
                </a:solidFill>
              </a:rPr>
              <a:t>Attr</a:t>
            </a:r>
            <a:r>
              <a:rPr lang="en-US" sz="2400" b="1" spc="-65" dirty="0">
                <a:solidFill>
                  <a:schemeClr val="accent5"/>
                </a:solidFill>
              </a:rPr>
              <a:t>i</a:t>
            </a:r>
            <a:r>
              <a:rPr lang="en-US" sz="2400" b="1" spc="-55" dirty="0">
                <a:solidFill>
                  <a:schemeClr val="accent5"/>
                </a:solidFill>
              </a:rPr>
              <a:t>but</a:t>
            </a:r>
            <a:r>
              <a:rPr lang="en-US" sz="2400" b="1" spc="-70" dirty="0">
                <a:solidFill>
                  <a:schemeClr val="accent5"/>
                </a:solidFill>
              </a:rPr>
              <a:t>e</a:t>
            </a:r>
            <a:r>
              <a:rPr lang="en-US" sz="2400" b="1" spc="-150" dirty="0">
                <a:solidFill>
                  <a:schemeClr val="accent5"/>
                </a:solidFill>
              </a:rPr>
              <a:t>s</a:t>
            </a:r>
            <a:r>
              <a:rPr lang="en-US" sz="2400" b="1" spc="-120" dirty="0">
                <a:solidFill>
                  <a:schemeClr val="accent5"/>
                </a:solidFill>
              </a:rPr>
              <a:t> </a:t>
            </a:r>
            <a:r>
              <a:rPr lang="en-US" sz="2400" b="1" spc="-75" dirty="0">
                <a:solidFill>
                  <a:schemeClr val="accent5"/>
                </a:solidFill>
              </a:rPr>
              <a:t>in</a:t>
            </a:r>
            <a:r>
              <a:rPr lang="en-US" sz="2400" b="1" spc="-145" dirty="0">
                <a:solidFill>
                  <a:schemeClr val="accent5"/>
                </a:solidFill>
              </a:rPr>
              <a:t> </a:t>
            </a:r>
            <a:r>
              <a:rPr lang="en-US" sz="2400" b="1" spc="-75" dirty="0">
                <a:solidFill>
                  <a:schemeClr val="accent5"/>
                </a:solidFill>
              </a:rPr>
              <a:t>Google</a:t>
            </a:r>
            <a:r>
              <a:rPr lang="en-US" sz="2400" b="1" spc="-145" dirty="0">
                <a:solidFill>
                  <a:schemeClr val="accent5"/>
                </a:solidFill>
              </a:rPr>
              <a:t> </a:t>
            </a:r>
            <a:r>
              <a:rPr lang="en-US" sz="2400" b="1" spc="-70" dirty="0">
                <a:solidFill>
                  <a:schemeClr val="accent5"/>
                </a:solidFill>
              </a:rPr>
              <a:t>P</a:t>
            </a:r>
            <a:r>
              <a:rPr lang="en-US" sz="2400" b="1" spc="-45" dirty="0">
                <a:solidFill>
                  <a:schemeClr val="accent5"/>
                </a:solidFill>
              </a:rPr>
              <a:t>l</a:t>
            </a:r>
            <a:r>
              <a:rPr lang="en-US" sz="2400" b="1" spc="-125" dirty="0">
                <a:solidFill>
                  <a:schemeClr val="accent5"/>
                </a:solidFill>
              </a:rPr>
              <a:t>ay</a:t>
            </a:r>
            <a:r>
              <a:rPr lang="en-US" sz="2400" b="1" spc="-145" dirty="0">
                <a:solidFill>
                  <a:schemeClr val="accent5"/>
                </a:solidFill>
              </a:rPr>
              <a:t> </a:t>
            </a:r>
            <a:r>
              <a:rPr lang="en-US" sz="2400" b="1" spc="-105" dirty="0">
                <a:solidFill>
                  <a:schemeClr val="accent5"/>
                </a:solidFill>
              </a:rPr>
              <a:t>store</a:t>
            </a:r>
            <a:r>
              <a:rPr lang="en-US" sz="2400" b="1" spc="-130" dirty="0">
                <a:solidFill>
                  <a:schemeClr val="accent5"/>
                </a:solidFill>
              </a:rPr>
              <a:t> </a:t>
            </a:r>
            <a:r>
              <a:rPr lang="en-US" sz="2400" b="1" spc="-70" dirty="0">
                <a:solidFill>
                  <a:schemeClr val="accent5"/>
                </a:solidFill>
              </a:rPr>
              <a:t>Da</a:t>
            </a:r>
            <a:r>
              <a:rPr lang="en-US" sz="2400" b="1" spc="-55" dirty="0">
                <a:solidFill>
                  <a:schemeClr val="accent5"/>
                </a:solidFill>
              </a:rPr>
              <a:t>t</a:t>
            </a:r>
            <a:r>
              <a:rPr lang="en-US" sz="2400" b="1" spc="-125" dirty="0">
                <a:solidFill>
                  <a:schemeClr val="accent5"/>
                </a:solidFill>
              </a:rPr>
              <a:t>a</a:t>
            </a:r>
            <a:endParaRPr sz="2400" b="1" dirty="0">
              <a:solidFill>
                <a:schemeClr val="accent5"/>
              </a:solidFill>
              <a:latin typeface="Verdana" panose="020B0604030504040204"/>
              <a:cs typeface="Verdana" panose="020B0604030504040204"/>
            </a:endParaRPr>
          </a:p>
        </p:txBody>
      </p:sp>
      <p:sp>
        <p:nvSpPr>
          <p:cNvPr id="8" name="object 13"/>
          <p:cNvSpPr/>
          <p:nvPr/>
        </p:nvSpPr>
        <p:spPr>
          <a:xfrm>
            <a:off x="157053" y="140360"/>
            <a:ext cx="513258" cy="506273"/>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accent5"/>
                </a:solidFill>
              </a:rPr>
              <a:t>Attributes in User reviews</a:t>
            </a:r>
            <a:endParaRPr sz="2400" b="1" dirty="0">
              <a:solidFill>
                <a:schemeClr val="accent5"/>
              </a:solidFill>
            </a:endParaRPr>
          </a:p>
        </p:txBody>
      </p:sp>
      <p:sp>
        <p:nvSpPr>
          <p:cNvPr id="4" name="object 4"/>
          <p:cNvSpPr txBox="1"/>
          <p:nvPr/>
        </p:nvSpPr>
        <p:spPr>
          <a:xfrm>
            <a:off x="195445" y="814406"/>
            <a:ext cx="5265555" cy="2092239"/>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panose="02020603050405020304"/>
              <a:cs typeface="Times New Roman" panose="02020603050405020304"/>
            </a:endParaRPr>
          </a:p>
          <a:p>
            <a:pPr marL="432435" indent="-227330">
              <a:lnSpc>
                <a:spcPct val="100000"/>
              </a:lnSpc>
              <a:buAutoNum type="arabicPeriod"/>
              <a:tabLst>
                <a:tab pos="433070" algn="l"/>
              </a:tabLst>
            </a:pPr>
            <a:r>
              <a:rPr sz="1600" b="1" spc="-20" dirty="0">
                <a:solidFill>
                  <a:schemeClr val="accent5"/>
                </a:solidFill>
                <a:latin typeface="+mn-lt"/>
                <a:cs typeface="Arial" panose="020B0604020202020204"/>
              </a:rPr>
              <a:t>App</a:t>
            </a:r>
            <a:r>
              <a:rPr sz="1600" b="1" spc="-20" dirty="0">
                <a:solidFill>
                  <a:srgbClr val="124F5C"/>
                </a:solidFill>
                <a:latin typeface="+mn-lt"/>
                <a:cs typeface="Arial" panose="020B0604020202020204"/>
              </a:rPr>
              <a:t>-</a:t>
            </a:r>
            <a:r>
              <a:rPr sz="1600" b="1" spc="55" dirty="0">
                <a:solidFill>
                  <a:srgbClr val="124F5C"/>
                </a:solidFill>
                <a:latin typeface="+mn-lt"/>
                <a:cs typeface="Arial" panose="020B0604020202020204"/>
              </a:rPr>
              <a:t> </a:t>
            </a:r>
            <a:r>
              <a:rPr sz="1600" spc="-5" dirty="0">
                <a:solidFill>
                  <a:schemeClr val="accent2"/>
                </a:solidFill>
                <a:latin typeface="+mn-lt"/>
                <a:cs typeface="Arial MT"/>
              </a:rPr>
              <a:t>Application</a:t>
            </a:r>
            <a:r>
              <a:rPr sz="1600" spc="-40" dirty="0">
                <a:solidFill>
                  <a:schemeClr val="accent2"/>
                </a:solidFill>
                <a:latin typeface="+mn-lt"/>
                <a:cs typeface="Arial MT"/>
              </a:rPr>
              <a:t> </a:t>
            </a:r>
            <a:r>
              <a:rPr sz="1600" spc="-5" dirty="0">
                <a:solidFill>
                  <a:schemeClr val="accent2"/>
                </a:solidFill>
                <a:latin typeface="+mn-lt"/>
                <a:cs typeface="Arial MT"/>
              </a:rPr>
              <a:t>name</a:t>
            </a:r>
            <a:endParaRPr sz="1600" dirty="0">
              <a:solidFill>
                <a:schemeClr val="accent2"/>
              </a:solidFill>
              <a:latin typeface="+mn-lt"/>
              <a:cs typeface="Arial MT"/>
            </a:endParaRPr>
          </a:p>
          <a:p>
            <a:pPr marL="432435" indent="-227330">
              <a:lnSpc>
                <a:spcPct val="100000"/>
              </a:lnSpc>
              <a:spcBef>
                <a:spcPts val="960"/>
              </a:spcBef>
              <a:buAutoNum type="arabicPeriod"/>
              <a:tabLst>
                <a:tab pos="433070" algn="l"/>
              </a:tabLst>
            </a:pPr>
            <a:r>
              <a:rPr sz="1600" b="1" spc="-5" dirty="0">
                <a:solidFill>
                  <a:schemeClr val="accent5"/>
                </a:solidFill>
                <a:latin typeface="+mn-lt"/>
                <a:cs typeface="Arial" panose="020B0604020202020204"/>
              </a:rPr>
              <a:t>Translated</a:t>
            </a:r>
            <a:r>
              <a:rPr sz="1600" b="1" spc="10" dirty="0">
                <a:solidFill>
                  <a:schemeClr val="accent5"/>
                </a:solidFill>
                <a:latin typeface="+mn-lt"/>
                <a:cs typeface="Arial" panose="020B0604020202020204"/>
              </a:rPr>
              <a:t> </a:t>
            </a:r>
            <a:r>
              <a:rPr sz="1600" b="1" spc="-5" dirty="0">
                <a:solidFill>
                  <a:schemeClr val="accent5"/>
                </a:solidFill>
                <a:latin typeface="+mn-lt"/>
                <a:cs typeface="Arial" panose="020B0604020202020204"/>
              </a:rPr>
              <a:t>Review-</a:t>
            </a:r>
            <a:r>
              <a:rPr sz="1600" b="1" spc="15" dirty="0">
                <a:solidFill>
                  <a:schemeClr val="accent5"/>
                </a:solidFill>
                <a:latin typeface="+mn-lt"/>
                <a:cs typeface="Arial" panose="020B0604020202020204"/>
              </a:rPr>
              <a:t> </a:t>
            </a:r>
            <a:r>
              <a:rPr sz="1600" spc="-5" dirty="0">
                <a:solidFill>
                  <a:schemeClr val="accent2"/>
                </a:solidFill>
                <a:latin typeface="+mn-lt"/>
                <a:cs typeface="Arial MT"/>
              </a:rPr>
              <a:t>User</a:t>
            </a:r>
            <a:r>
              <a:rPr sz="1600" spc="5" dirty="0">
                <a:solidFill>
                  <a:schemeClr val="accent2"/>
                </a:solidFill>
                <a:latin typeface="+mn-lt"/>
                <a:cs typeface="Arial MT"/>
              </a:rPr>
              <a:t> </a:t>
            </a:r>
            <a:r>
              <a:rPr sz="1600" spc="-5" dirty="0">
                <a:solidFill>
                  <a:schemeClr val="accent2"/>
                </a:solidFill>
                <a:latin typeface="+mn-lt"/>
                <a:cs typeface="Arial MT"/>
              </a:rPr>
              <a:t>review</a:t>
            </a:r>
            <a:endParaRPr sz="1600" dirty="0">
              <a:solidFill>
                <a:schemeClr val="accent2"/>
              </a:solidFill>
              <a:latin typeface="+mn-lt"/>
              <a:cs typeface="Arial MT"/>
            </a:endParaRPr>
          </a:p>
          <a:p>
            <a:pPr marL="432435" indent="-227330">
              <a:spcBef>
                <a:spcPts val="960"/>
              </a:spcBef>
              <a:buAutoNum type="arabicPeriod"/>
              <a:tabLst>
                <a:tab pos="433070" algn="l"/>
              </a:tabLst>
            </a:pPr>
            <a:r>
              <a:rPr sz="1600" b="1" spc="-5" dirty="0">
                <a:solidFill>
                  <a:schemeClr val="accent5"/>
                </a:solidFill>
                <a:latin typeface="+mn-lt"/>
                <a:cs typeface="Arial" panose="020B0604020202020204"/>
              </a:rPr>
              <a:t>Sentiment-</a:t>
            </a:r>
            <a:r>
              <a:rPr sz="1600" b="1" spc="40" dirty="0">
                <a:solidFill>
                  <a:srgbClr val="124F5C"/>
                </a:solidFill>
                <a:latin typeface="+mn-lt"/>
                <a:cs typeface="Arial" panose="020B0604020202020204"/>
              </a:rPr>
              <a:t> </a:t>
            </a:r>
            <a:r>
              <a:rPr sz="1600" spc="-5" dirty="0" smtClean="0">
                <a:solidFill>
                  <a:schemeClr val="accent2"/>
                </a:solidFill>
                <a:latin typeface="+mn-lt"/>
                <a:cs typeface="Arial MT"/>
              </a:rPr>
              <a:t>Positive/Negative/</a:t>
            </a:r>
            <a:r>
              <a:rPr sz="1600" spc="-5" dirty="0" err="1" smtClean="0">
                <a:solidFill>
                  <a:schemeClr val="accent2"/>
                </a:solidFill>
                <a:latin typeface="+mn-lt"/>
                <a:cs typeface="Arial MT"/>
              </a:rPr>
              <a:t>Neutra</a:t>
            </a:r>
            <a:r>
              <a:rPr lang="en-IN" sz="1600" spc="-5" dirty="0" smtClean="0">
                <a:solidFill>
                  <a:schemeClr val="accent2"/>
                </a:solidFill>
                <a:latin typeface="+mn-lt"/>
                <a:cs typeface="Arial MT"/>
              </a:rPr>
              <a:t>l</a:t>
            </a:r>
            <a:endParaRPr lang="en-IN" sz="1600" dirty="0">
              <a:solidFill>
                <a:schemeClr val="accent2"/>
              </a:solidFill>
              <a:latin typeface="+mn-lt"/>
              <a:cs typeface="Arial MT"/>
            </a:endParaRPr>
          </a:p>
          <a:p>
            <a:pPr marL="432435" indent="-227330">
              <a:spcBef>
                <a:spcPts val="960"/>
              </a:spcBef>
              <a:buAutoNum type="arabicPeriod"/>
              <a:tabLst>
                <a:tab pos="433070" algn="l"/>
              </a:tabLst>
            </a:pPr>
            <a:r>
              <a:rPr lang="en-IN" sz="1600" b="1" spc="-5" dirty="0">
                <a:solidFill>
                  <a:schemeClr val="accent5"/>
                </a:solidFill>
                <a:latin typeface="+mn-lt"/>
              </a:rPr>
              <a:t>Sentiment</a:t>
            </a:r>
            <a:r>
              <a:rPr lang="en-IN" sz="1600" b="1" spc="30" dirty="0">
                <a:solidFill>
                  <a:schemeClr val="accent5"/>
                </a:solidFill>
                <a:latin typeface="+mn-lt"/>
              </a:rPr>
              <a:t> </a:t>
            </a:r>
            <a:r>
              <a:rPr lang="en-IN" sz="1600" b="1" spc="-5" dirty="0" smtClean="0">
                <a:solidFill>
                  <a:schemeClr val="accent5"/>
                </a:solidFill>
                <a:latin typeface="+mn-lt"/>
              </a:rPr>
              <a:t>Polarity</a:t>
            </a:r>
            <a:r>
              <a:rPr sz="1600" b="1" spc="-5" dirty="0" smtClean="0">
                <a:solidFill>
                  <a:schemeClr val="accent5"/>
                </a:solidFill>
                <a:latin typeface="+mn-lt"/>
                <a:cs typeface="Arial" panose="020B0604020202020204"/>
              </a:rPr>
              <a:t>-</a:t>
            </a:r>
            <a:r>
              <a:rPr sz="1600" b="1" spc="55" dirty="0" smtClean="0">
                <a:solidFill>
                  <a:schemeClr val="accent5"/>
                </a:solidFill>
                <a:latin typeface="+mn-lt"/>
                <a:cs typeface="Arial" panose="020B0604020202020204"/>
              </a:rPr>
              <a:t> </a:t>
            </a:r>
            <a:r>
              <a:rPr sz="1600" spc="-5" dirty="0">
                <a:solidFill>
                  <a:schemeClr val="accent2"/>
                </a:solidFill>
                <a:latin typeface="+mn-lt"/>
                <a:cs typeface="Arial MT"/>
              </a:rPr>
              <a:t>Sentiment</a:t>
            </a:r>
            <a:r>
              <a:rPr sz="1600" spc="5" dirty="0">
                <a:solidFill>
                  <a:schemeClr val="accent2"/>
                </a:solidFill>
                <a:latin typeface="+mn-lt"/>
                <a:cs typeface="Arial MT"/>
              </a:rPr>
              <a:t> </a:t>
            </a:r>
            <a:r>
              <a:rPr sz="1600" spc="-5" dirty="0">
                <a:solidFill>
                  <a:schemeClr val="accent2"/>
                </a:solidFill>
                <a:latin typeface="+mn-lt"/>
                <a:cs typeface="Arial MT"/>
              </a:rPr>
              <a:t>polarity score</a:t>
            </a:r>
            <a:endParaRPr sz="1600" dirty="0">
              <a:solidFill>
                <a:schemeClr val="accent2"/>
              </a:solidFill>
              <a:latin typeface="+mn-lt"/>
              <a:cs typeface="Arial MT"/>
            </a:endParaRPr>
          </a:p>
          <a:p>
            <a:pPr marL="432435" indent="-227330">
              <a:lnSpc>
                <a:spcPct val="100000"/>
              </a:lnSpc>
              <a:spcBef>
                <a:spcPts val="965"/>
              </a:spcBef>
              <a:buAutoNum type="arabicPeriod"/>
              <a:tabLst>
                <a:tab pos="433070" algn="l"/>
              </a:tabLst>
            </a:pPr>
            <a:r>
              <a:rPr sz="1600" b="1" spc="-5" dirty="0">
                <a:solidFill>
                  <a:schemeClr val="accent5"/>
                </a:solidFill>
                <a:latin typeface="+mn-lt"/>
                <a:cs typeface="Arial" panose="020B0604020202020204"/>
              </a:rPr>
              <a:t>Sentiment</a:t>
            </a:r>
            <a:r>
              <a:rPr sz="1600" b="1" spc="30" dirty="0">
                <a:solidFill>
                  <a:schemeClr val="accent5"/>
                </a:solidFill>
                <a:latin typeface="+mn-lt"/>
                <a:cs typeface="Arial" panose="020B0604020202020204"/>
              </a:rPr>
              <a:t> </a:t>
            </a:r>
            <a:r>
              <a:rPr sz="1600" b="1" spc="-5" dirty="0">
                <a:solidFill>
                  <a:schemeClr val="accent5"/>
                </a:solidFill>
                <a:latin typeface="+mn-lt"/>
                <a:cs typeface="Arial" panose="020B0604020202020204"/>
              </a:rPr>
              <a:t>Subjectivity-</a:t>
            </a:r>
            <a:r>
              <a:rPr sz="1600" b="1" spc="70" dirty="0">
                <a:solidFill>
                  <a:schemeClr val="accent5"/>
                </a:solidFill>
                <a:latin typeface="+mn-lt"/>
                <a:cs typeface="Arial" panose="020B0604020202020204"/>
              </a:rPr>
              <a:t> </a:t>
            </a:r>
            <a:r>
              <a:rPr sz="1600" spc="-5" dirty="0">
                <a:solidFill>
                  <a:schemeClr val="accent2"/>
                </a:solidFill>
                <a:latin typeface="+mn-lt"/>
                <a:cs typeface="Arial MT"/>
              </a:rPr>
              <a:t>Sentiment</a:t>
            </a:r>
            <a:r>
              <a:rPr sz="1600" dirty="0">
                <a:solidFill>
                  <a:schemeClr val="accent2"/>
                </a:solidFill>
                <a:latin typeface="+mn-lt"/>
                <a:cs typeface="Arial MT"/>
              </a:rPr>
              <a:t> </a:t>
            </a:r>
            <a:r>
              <a:rPr sz="1600" spc="-5" dirty="0">
                <a:solidFill>
                  <a:schemeClr val="accent2"/>
                </a:solidFill>
                <a:latin typeface="+mn-lt"/>
                <a:cs typeface="Arial MT"/>
              </a:rPr>
              <a:t>subjectivity</a:t>
            </a:r>
            <a:r>
              <a:rPr sz="1600" spc="-10" dirty="0">
                <a:solidFill>
                  <a:schemeClr val="accent2"/>
                </a:solidFill>
                <a:latin typeface="+mn-lt"/>
                <a:cs typeface="Arial MT"/>
              </a:rPr>
              <a:t> </a:t>
            </a:r>
            <a:r>
              <a:rPr sz="1600" spc="-5" dirty="0">
                <a:solidFill>
                  <a:schemeClr val="accent2"/>
                </a:solidFill>
                <a:latin typeface="+mn-lt"/>
                <a:cs typeface="Arial MT"/>
              </a:rPr>
              <a:t>score</a:t>
            </a:r>
            <a:endParaRPr sz="1600" dirty="0">
              <a:solidFill>
                <a:schemeClr val="accent2"/>
              </a:solidFill>
              <a:latin typeface="+mn-lt"/>
              <a:cs typeface="Arial MT"/>
            </a:endParaRPr>
          </a:p>
        </p:txBody>
      </p:sp>
      <p:sp>
        <p:nvSpPr>
          <p:cNvPr id="6" name="object 13"/>
          <p:cNvSpPr/>
          <p:nvPr/>
        </p:nvSpPr>
        <p:spPr>
          <a:xfrm>
            <a:off x="198379" y="182757"/>
            <a:ext cx="513258" cy="506273"/>
          </a:xfrm>
          <a:prstGeom prst="rect">
            <a:avLst/>
          </a:prstGeom>
          <a:blipFill>
            <a:blip r:embed="rId1" cstate="print"/>
            <a:stretch>
              <a:fillRect/>
            </a:stretch>
          </a:blipFill>
        </p:spPr>
        <p:txBody>
          <a:bodyPr wrap="square" lIns="0" tIns="0" rIns="0" bIns="0" rtlCol="0"/>
          <a:lstStyle/>
          <a:p/>
        </p:txBody>
      </p:sp>
      <p:pic>
        <p:nvPicPr>
          <p:cNvPr id="3" name="Picture 2" descr="N3C External Datasets | N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456" y="1987549"/>
            <a:ext cx="2981444" cy="278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accent5"/>
                </a:solidFill>
                <a:latin typeface="Old Standard TT"/>
                <a:cs typeface="Old Standard TT"/>
              </a:rPr>
              <a:t>OVERVIEW OF</a:t>
            </a:r>
            <a:r>
              <a:rPr sz="2400" b="1" spc="-95" dirty="0">
                <a:solidFill>
                  <a:schemeClr val="accent5"/>
                </a:solidFill>
                <a:latin typeface="Old Standard TT"/>
                <a:cs typeface="Old Standard TT"/>
              </a:rPr>
              <a:t> </a:t>
            </a:r>
            <a:r>
              <a:rPr sz="2400" b="1" dirty="0">
                <a:solidFill>
                  <a:schemeClr val="accent5"/>
                </a:solidFill>
                <a:latin typeface="Old Standard TT"/>
                <a:cs typeface="Old Standard TT"/>
              </a:rPr>
              <a:t>ANALYSIS</a:t>
            </a:r>
            <a:endParaRPr sz="2400" b="1" dirty="0">
              <a:solidFill>
                <a:schemeClr val="accent5"/>
              </a:solidFill>
              <a:latin typeface="Old Standard TT"/>
              <a:cs typeface="Old Standard TT"/>
            </a:endParaRP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37972" y="303276"/>
              <a:ext cx="694944" cy="696468"/>
            </a:xfrm>
            <a:prstGeom prst="rect">
              <a:avLst/>
            </a:prstGeom>
            <a:blipFill>
              <a:blip r:embed="rId2" cstate="print"/>
              <a:stretch>
                <a:fillRect/>
              </a:stretch>
            </a:blipFill>
          </p:spPr>
          <p:txBody>
            <a:bodyPr wrap="square" lIns="0" tIns="0" rIns="0" bIns="0" rtlCol="0"/>
            <a:lstStyle/>
            <a:p/>
          </p:txBody>
        </p:sp>
      </p:gr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accent2"/>
                </a:solidFill>
                <a:latin typeface="Arial" panose="020B0604020202020204"/>
                <a:cs typeface="Arial" panose="020B0604020202020204"/>
              </a:rPr>
              <a:t>Data</a:t>
            </a:r>
            <a:r>
              <a:rPr sz="1800" spc="-70" dirty="0">
                <a:solidFill>
                  <a:schemeClr val="accent2"/>
                </a:solidFill>
                <a:latin typeface="Arial" panose="020B0604020202020204"/>
                <a:cs typeface="Arial" panose="020B0604020202020204"/>
              </a:rPr>
              <a:t> </a:t>
            </a:r>
            <a:r>
              <a:rPr sz="1800" spc="-5" dirty="0">
                <a:solidFill>
                  <a:schemeClr val="accent2"/>
                </a:solidFill>
                <a:latin typeface="Arial" panose="020B0604020202020204"/>
                <a:cs typeface="Arial" panose="020B0604020202020204"/>
              </a:rPr>
              <a:t>Cleaning</a:t>
            </a:r>
            <a:endParaRPr sz="1800" dirty="0">
              <a:solidFill>
                <a:schemeClr val="accent2"/>
              </a:solidFill>
              <a:latin typeface="Arial" panose="020B0604020202020204"/>
              <a:cs typeface="Arial" panose="020B0604020202020204"/>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5000"/>
              </a:lnSpc>
              <a:spcBef>
                <a:spcPts val="105"/>
              </a:spcBef>
            </a:pPr>
            <a:r>
              <a:rPr sz="1800" spc="-5" dirty="0">
                <a:solidFill>
                  <a:schemeClr val="accent1">
                    <a:lumMod val="75000"/>
                  </a:schemeClr>
                </a:solidFill>
                <a:latin typeface="Arial" panose="020B0604020202020204"/>
                <a:cs typeface="Arial" panose="020B0604020202020204"/>
              </a:rPr>
              <a:t>Understand </a:t>
            </a:r>
            <a:r>
              <a:rPr sz="1800" dirty="0">
                <a:solidFill>
                  <a:schemeClr val="accent1">
                    <a:lumMod val="75000"/>
                  </a:schemeClr>
                </a:solidFill>
                <a:latin typeface="Arial" panose="020B0604020202020204"/>
                <a:cs typeface="Arial" panose="020B0604020202020204"/>
              </a:rPr>
              <a:t>the  structure of the  </a:t>
            </a:r>
            <a:r>
              <a:rPr sz="1800" spc="-5" dirty="0">
                <a:solidFill>
                  <a:schemeClr val="accent1">
                    <a:lumMod val="75000"/>
                  </a:schemeClr>
                </a:solidFill>
                <a:latin typeface="Arial" panose="020B0604020202020204"/>
                <a:cs typeface="Arial" panose="020B0604020202020204"/>
              </a:rPr>
              <a:t>dataset and clean  data before</a:t>
            </a:r>
            <a:r>
              <a:rPr sz="1800" spc="-50" dirty="0">
                <a:solidFill>
                  <a:schemeClr val="accent1">
                    <a:lumMod val="75000"/>
                  </a:schemeClr>
                </a:solidFill>
                <a:latin typeface="Arial" panose="020B0604020202020204"/>
                <a:cs typeface="Arial" panose="020B0604020202020204"/>
              </a:rPr>
              <a:t> </a:t>
            </a:r>
            <a:r>
              <a:rPr sz="1800" spc="-10" dirty="0">
                <a:solidFill>
                  <a:schemeClr val="accent1">
                    <a:lumMod val="75000"/>
                  </a:schemeClr>
                </a:solidFill>
                <a:latin typeface="Arial" panose="020B0604020202020204"/>
                <a:cs typeface="Arial" panose="020B0604020202020204"/>
              </a:rPr>
              <a:t>analysis</a:t>
            </a:r>
            <a:endParaRPr sz="1800" dirty="0">
              <a:solidFill>
                <a:schemeClr val="accent1">
                  <a:lumMod val="75000"/>
                </a:schemeClr>
              </a:solidFill>
              <a:latin typeface="Arial" panose="020B0604020202020204"/>
              <a:cs typeface="Arial" panose="020B0604020202020204"/>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accent2"/>
                </a:solidFill>
                <a:latin typeface="Arial" panose="020B0604020202020204"/>
                <a:cs typeface="Arial" panose="020B0604020202020204"/>
              </a:rPr>
              <a:t>Data</a:t>
            </a:r>
            <a:r>
              <a:rPr sz="1800" spc="-75" dirty="0">
                <a:solidFill>
                  <a:schemeClr val="accent2"/>
                </a:solidFill>
                <a:latin typeface="Arial" panose="020B0604020202020204"/>
                <a:cs typeface="Arial" panose="020B0604020202020204"/>
              </a:rPr>
              <a:t> </a:t>
            </a:r>
            <a:r>
              <a:rPr sz="1800" spc="-5" dirty="0">
                <a:solidFill>
                  <a:schemeClr val="accent2"/>
                </a:solidFill>
                <a:latin typeface="Arial" panose="020B0604020202020204"/>
                <a:cs typeface="Arial" panose="020B0604020202020204"/>
              </a:rPr>
              <a:t>Exploration</a:t>
            </a:r>
            <a:endParaRPr sz="1800" dirty="0">
              <a:solidFill>
                <a:schemeClr val="accent2"/>
              </a:solidFill>
              <a:latin typeface="Arial" panose="020B0604020202020204"/>
              <a:cs typeface="Arial" panose="020B0604020202020204"/>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5000"/>
              </a:lnSpc>
              <a:spcBef>
                <a:spcPts val="95"/>
              </a:spcBef>
            </a:pPr>
            <a:r>
              <a:rPr sz="1800" spc="-5" dirty="0">
                <a:solidFill>
                  <a:schemeClr val="accent1">
                    <a:lumMod val="75000"/>
                  </a:schemeClr>
                </a:solidFill>
                <a:latin typeface="Arial" panose="020B0604020202020204"/>
                <a:cs typeface="Arial" panose="020B0604020202020204"/>
              </a:rPr>
              <a:t>Uncover initial  patterns,  characteristics,</a:t>
            </a:r>
            <a:r>
              <a:rPr sz="1800" spc="-30" dirty="0">
                <a:solidFill>
                  <a:schemeClr val="accent1">
                    <a:lumMod val="75000"/>
                  </a:schemeClr>
                </a:solidFill>
                <a:latin typeface="Arial" panose="020B0604020202020204"/>
                <a:cs typeface="Arial" panose="020B0604020202020204"/>
              </a:rPr>
              <a:t> </a:t>
            </a:r>
            <a:r>
              <a:rPr sz="1800" spc="-5" dirty="0">
                <a:solidFill>
                  <a:schemeClr val="accent1">
                    <a:lumMod val="75000"/>
                  </a:schemeClr>
                </a:solidFill>
                <a:latin typeface="Arial" panose="020B0604020202020204"/>
                <a:cs typeface="Arial" panose="020B0604020202020204"/>
              </a:rPr>
              <a:t>and  points </a:t>
            </a:r>
            <a:r>
              <a:rPr sz="1800" dirty="0">
                <a:solidFill>
                  <a:schemeClr val="accent1">
                    <a:lumMod val="75000"/>
                  </a:schemeClr>
                </a:solidFill>
                <a:latin typeface="Arial" panose="020B0604020202020204"/>
                <a:cs typeface="Arial" panose="020B0604020202020204"/>
              </a:rPr>
              <a:t>of </a:t>
            </a:r>
            <a:r>
              <a:rPr sz="1800" spc="-5" dirty="0">
                <a:solidFill>
                  <a:schemeClr val="accent1">
                    <a:lumMod val="75000"/>
                  </a:schemeClr>
                </a:solidFill>
                <a:latin typeface="Arial" panose="020B0604020202020204"/>
                <a:cs typeface="Arial" panose="020B0604020202020204"/>
              </a:rPr>
              <a:t>interest  using visual  exploration</a:t>
            </a:r>
            <a:endParaRPr sz="1800" dirty="0">
              <a:solidFill>
                <a:schemeClr val="accent1">
                  <a:lumMod val="75000"/>
                </a:schemeClr>
              </a:solidFill>
              <a:latin typeface="Arial" panose="020B0604020202020204"/>
              <a:cs typeface="Arial" panose="020B0604020202020204"/>
            </a:endParaRPr>
          </a:p>
        </p:txBody>
      </p:sp>
      <p:sp>
        <p:nvSpPr>
          <p:cNvPr id="16" name="object 16"/>
          <p:cNvSpPr/>
          <p:nvPr/>
        </p:nvSpPr>
        <p:spPr>
          <a:xfrm>
            <a:off x="4454652" y="1927860"/>
            <a:ext cx="617220" cy="615695"/>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1232916" y="1941576"/>
            <a:ext cx="617220" cy="615695"/>
          </a:xfrm>
          <a:prstGeom prst="rect">
            <a:avLst/>
          </a:prstGeom>
          <a:blipFill>
            <a:blip r:embed="rId4" cstate="print"/>
            <a:stretch>
              <a:fillRect/>
            </a:stretch>
          </a:blipFill>
        </p:spPr>
        <p:txBody>
          <a:bodyPr wrap="square" lIns="0" tIns="0" rIns="0" bIns="0" rtlCol="0"/>
          <a:lstStyle/>
          <a:p/>
        </p:txBody>
      </p:sp>
      <p:pic>
        <p:nvPicPr>
          <p:cNvPr id="2050" name="Picture 2" descr="479,127 Data Analysis Stock Photos, Pictures &amp; Royalty-Fre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559" y="3179931"/>
            <a:ext cx="2622042" cy="1778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7117</Words>
  <Application>WPS Presentation</Application>
  <PresentationFormat>On-screen Show (16:9)</PresentationFormat>
  <Paragraphs>176</Paragraphs>
  <Slides>19</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19</vt:i4>
      </vt:variant>
    </vt:vector>
  </HeadingPairs>
  <TitlesOfParts>
    <vt:vector size="41" baseType="lpstr">
      <vt:lpstr>Arial</vt:lpstr>
      <vt:lpstr>SimSun</vt:lpstr>
      <vt:lpstr>Wingdings</vt:lpstr>
      <vt:lpstr>Arial</vt:lpstr>
      <vt:lpstr>Old Standard TT</vt:lpstr>
      <vt:lpstr>Segoe Print</vt:lpstr>
      <vt:lpstr>Montserrat</vt:lpstr>
      <vt:lpstr>Verdana</vt:lpstr>
      <vt:lpstr>Courier New</vt:lpstr>
      <vt:lpstr>Verdana</vt:lpstr>
      <vt:lpstr>AoyagiKouzanFontT</vt:lpstr>
      <vt:lpstr>Calibri</vt:lpstr>
      <vt:lpstr>Arial MT</vt:lpstr>
      <vt:lpstr>Times New Roman</vt:lpstr>
      <vt:lpstr>Microsoft YaHei</vt:lpstr>
      <vt:lpstr>Arial Unicode MS</vt:lpstr>
      <vt:lpstr>Calibri</vt:lpstr>
      <vt:lpstr>Roboto</vt:lpstr>
      <vt:lpstr>Times New Roman</vt:lpstr>
      <vt:lpstr>Wingdings</vt:lpstr>
      <vt:lpstr>Presentation</vt:lpstr>
      <vt:lpstr>Presentation</vt:lpstr>
      <vt:lpstr>PowerPoint 演示文稿</vt:lpstr>
      <vt:lpstr>WHY ANALYZE THE GOOGLE PLAY  STORE?</vt:lpstr>
      <vt:lpstr>PowerPoint 演示文稿</vt:lpstr>
      <vt:lpstr>Problem Statement</vt:lpstr>
      <vt:lpstr>PowerPoint 演示文稿</vt:lpstr>
      <vt:lpstr>Dataset Preparation</vt:lpstr>
      <vt:lpstr>1.App :   This column Contains the name of the app for each observation. 2.Category :   This column Contains Category to which the app belongs. 3.Rating:    This column contains the average rating for the app.  4.Reviews :  This column contains the number of reviews that the app has  received on the play store. 5.Size:   This column contains the amount of memory the app occupies on the device. 6.Installs:   This column contains the number of times that the app has been downloaded and installed from the play store. 7.Type:   This column contains the information whether the app is free or paid. 8.Genres: This column contains the data about to which genre the app  belongs. Genres can  be considered as a further division of the group of Category.   9.Last Updated: Contains the date on which the latest update of the app was  released. 10.Current Version: Contains information on the current version of the app  available on the play store. 11.Android Version: Contains information about the android versions on which  the app is supported. </vt:lpstr>
      <vt:lpstr>Attributes in User reviews</vt:lpstr>
      <vt:lpstr>OVERVIEW OF ANALYSIS</vt:lpstr>
      <vt:lpstr>Distribution of App size </vt:lpstr>
      <vt:lpstr>Distribution on Ratings </vt:lpstr>
      <vt:lpstr>PowerPoint 演示文稿</vt:lpstr>
      <vt:lpstr>PowerPoint 演示文稿</vt:lpstr>
      <vt:lpstr>PowerPoint 演示文稿</vt:lpstr>
      <vt:lpstr>PowerPoint 演示文稿</vt:lpstr>
      <vt:lpstr>PowerPoint 演示文稿</vt:lpstr>
      <vt:lpstr>Challenges Faced</vt:lpstr>
      <vt:lpstr>Conclusion’s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Samarth Kushwaha</cp:lastModifiedBy>
  <cp:revision>25</cp:revision>
  <dcterms:created xsi:type="dcterms:W3CDTF">2022-03-16T09:49:00Z</dcterms:created>
  <dcterms:modified xsi:type="dcterms:W3CDTF">2022-09-25T17:19:59Z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9882C4C0C3814388BED5C76D6BBFA01F</vt:lpwstr>
  </property>
  <property fmtid="{D5CDD505-2E9C-101B-9397-08002B2CF9AE}" pid="3" name="KSOProductBuildVer">
    <vt:lpwstr>1033-11.2.0.11341</vt:lpwstr>
  </property>
</Properties>
</file>